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10287000" cx="18288000"/>
  <p:notesSz cx="6858000" cy="9144000"/>
  <p:embeddedFontLst>
    <p:embeddedFont>
      <p:font typeface="Cormorant Garamond"/>
      <p:bold r:id="rId41"/>
      <p:boldItalic r:id="rId42"/>
    </p:embeddedFont>
    <p:embeddedFont>
      <p:font typeface="Inter"/>
      <p:bold r:id="rId43"/>
      <p:boldItalic r:id="rId44"/>
    </p:embeddedFont>
    <p:embeddedFont>
      <p:font typeface="Open Sans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9" roundtripDataSignature="AMtx7mgo/0DZDDDKwfsC2n5BWEppgxoP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CormorantGaramond-boldItalic.fntdata"/><Relationship Id="rId41" Type="http://schemas.openxmlformats.org/officeDocument/2006/relationships/font" Target="fonts/CormorantGaramond-bold.fntdata"/><Relationship Id="rId44" Type="http://schemas.openxmlformats.org/officeDocument/2006/relationships/font" Target="fonts/Inter-boldItalic.fntdata"/><Relationship Id="rId43" Type="http://schemas.openxmlformats.org/officeDocument/2006/relationships/font" Target="fonts/Inter-bold.fntdata"/><Relationship Id="rId46" Type="http://schemas.openxmlformats.org/officeDocument/2006/relationships/font" Target="fonts/OpenSansSemiBold-bold.fntdata"/><Relationship Id="rId45" Type="http://schemas.openxmlformats.org/officeDocument/2006/relationships/font" Target="fonts/OpenSans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SemiBold-boldItalic.fntdata"/><Relationship Id="rId47" Type="http://schemas.openxmlformats.org/officeDocument/2006/relationships/font" Target="fonts/OpenSansSemiBold-italic.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4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4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4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4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4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5"/>
          <p:cNvSpPr/>
          <p:nvPr>
            <p:ph idx="2" type="pic"/>
          </p:nvPr>
        </p:nvSpPr>
        <p:spPr>
          <a:xfrm>
            <a:off x="1792288" y="612775"/>
            <a:ext cx="5486400" cy="4114800"/>
          </a:xfrm>
          <a:prstGeom prst="rect">
            <a:avLst/>
          </a:prstGeom>
          <a:noFill/>
          <a:ln>
            <a:noFill/>
          </a:ln>
        </p:spPr>
      </p:sp>
      <p:sp>
        <p:nvSpPr>
          <p:cNvPr id="68" name="Google Shape;68;p4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hyperlink" Target="https://www.moengage.com/casestudy/tanishq-increases-app-retention-rates-using-moengag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hyperlink" Target="https://brandequity.economictimes.indiatimes.com/news/business-of-brands/tanishq-expands-us-presence-with-new-stores-in-seattle-and-atlanta/118916602"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hyperlink" Target="https://apacnewsnetwork.com/2022/02/amplify-ais-conversational-ai-drives-consumer-engagement-for-tanishqs-latest-campaign/" TargetMode="External"/><Relationship Id="rId5" Type="http://schemas.openxmlformats.org/officeDocument/2006/relationships/hyperlink" Target="https://techachievemedia.com/business-news/how-caratlane-is-revolutionising-tech-driven-customer-experienc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0.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s://www.oracle.com/in/news/announcement/tanishq-expands-jewellery-business-with-oracle-cloud-infrastructur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hyperlink" Target="https://retailjewellerindia.com/tanishqs-styling-one-on-one-campaign-encourages-women-to-express-their-individuality-through-jewellery/"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1"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8" l="-15830" r="-9669" t="-1003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p:nvPr/>
        </p:nvSpPr>
        <p:spPr>
          <a:xfrm>
            <a:off x="8377373" y="3110322"/>
            <a:ext cx="1533252" cy="1533252"/>
          </a:xfrm>
          <a:custGeom>
            <a:rect b="b" l="l" r="r" t="t"/>
            <a:pathLst>
              <a:path extrusionOk="0" h="1533252" w="1533252">
                <a:moveTo>
                  <a:pt x="0" y="0"/>
                </a:moveTo>
                <a:lnTo>
                  <a:pt x="1533252" y="0"/>
                </a:lnTo>
                <a:lnTo>
                  <a:pt x="1533252" y="1533252"/>
                </a:lnTo>
                <a:lnTo>
                  <a:pt x="0" y="1533252"/>
                </a:lnTo>
                <a:lnTo>
                  <a:pt x="0" y="0"/>
                </a:lnTo>
                <a:close/>
              </a:path>
            </a:pathLst>
          </a:custGeom>
          <a:blipFill rotWithShape="1">
            <a:blip r:embed="rId4">
              <a:alphaModFix/>
            </a:blip>
            <a:stretch>
              <a:fillRect b="0" l="0" r="0" t="0"/>
            </a:stretch>
          </a:blipFill>
          <a:ln>
            <a:noFill/>
          </a:ln>
        </p:spPr>
      </p:sp>
      <p:sp>
        <p:nvSpPr>
          <p:cNvPr id="90" name="Google Shape;90;p1"/>
          <p:cNvSpPr txBox="1"/>
          <p:nvPr/>
        </p:nvSpPr>
        <p:spPr>
          <a:xfrm>
            <a:off x="3090930" y="4893052"/>
            <a:ext cx="15159855" cy="493442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8000">
                <a:solidFill>
                  <a:srgbClr val="938953"/>
                </a:solidFill>
                <a:latin typeface="Calibri"/>
                <a:ea typeface="Calibri"/>
                <a:cs typeface="Calibri"/>
                <a:sym typeface="Calibri"/>
              </a:rPr>
              <a:t>Tanishq Jewellery: Smart SaaS </a:t>
            </a:r>
            <a:endParaRPr/>
          </a:p>
          <a:p>
            <a:pPr indent="0" lvl="0" marL="0" marR="0" rtl="0" algn="l">
              <a:spcBef>
                <a:spcPts val="0"/>
              </a:spcBef>
              <a:spcAft>
                <a:spcPts val="0"/>
              </a:spcAft>
              <a:buNone/>
            </a:pPr>
            <a:r>
              <a:rPr b="1" lang="en-US" sz="8000">
                <a:solidFill>
                  <a:srgbClr val="938953"/>
                </a:solidFill>
                <a:latin typeface="Calibri"/>
                <a:ea typeface="Calibri"/>
                <a:cs typeface="Calibri"/>
                <a:sym typeface="Calibri"/>
              </a:rPr>
              <a:t>&amp; Data Science Ecosystem</a:t>
            </a:r>
            <a:endParaRPr b="1" sz="8000">
              <a:solidFill>
                <a:srgbClr val="938953"/>
              </a:solidFill>
              <a:latin typeface="Inter"/>
              <a:ea typeface="Inter"/>
              <a:cs typeface="Inter"/>
              <a:sym typeface="Inter"/>
            </a:endParaRPr>
          </a:p>
          <a:p>
            <a:pPr indent="0" lvl="0" marL="0" marR="0" rtl="0" algn="ctr">
              <a:lnSpc>
                <a:spcPct val="140007"/>
              </a:lnSpc>
              <a:spcBef>
                <a:spcPts val="0"/>
              </a:spcBef>
              <a:spcAft>
                <a:spcPts val="0"/>
              </a:spcAft>
              <a:buNone/>
            </a:pPr>
            <a:r>
              <a:t/>
            </a:r>
            <a:endParaRPr sz="14260">
              <a:solidFill>
                <a:srgbClr val="604848"/>
              </a:solidFill>
              <a:latin typeface="Arial"/>
              <a:ea typeface="Arial"/>
              <a:cs typeface="Arial"/>
              <a:sym typeface="Arial"/>
            </a:endParaRPr>
          </a:p>
        </p:txBody>
      </p:sp>
      <p:sp>
        <p:nvSpPr>
          <p:cNvPr id="91" name="Google Shape;91;p1"/>
          <p:cNvSpPr txBox="1"/>
          <p:nvPr/>
        </p:nvSpPr>
        <p:spPr>
          <a:xfrm>
            <a:off x="4237701" y="8090632"/>
            <a:ext cx="9812597"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sz="3200">
              <a:solidFill>
                <a:srgbClr val="604848"/>
              </a:solidFill>
              <a:latin typeface="Inter"/>
              <a:ea typeface="Inter"/>
              <a:cs typeface="Inter"/>
              <a:sym typeface="Inter"/>
            </a:endParaRPr>
          </a:p>
        </p:txBody>
      </p:sp>
      <p:sp>
        <p:nvSpPr>
          <p:cNvPr id="92" name="Google Shape;92;p1"/>
          <p:cNvSpPr txBox="1"/>
          <p:nvPr/>
        </p:nvSpPr>
        <p:spPr>
          <a:xfrm>
            <a:off x="4237701" y="7818843"/>
            <a:ext cx="9812597" cy="1082156"/>
          </a:xfrm>
          <a:prstGeom prst="rect">
            <a:avLst/>
          </a:prstGeom>
          <a:noFill/>
          <a:ln>
            <a:noFill/>
          </a:ln>
        </p:spPr>
        <p:txBody>
          <a:bodyPr anchorCtr="0" anchor="t" bIns="0" lIns="0" spcFirstLastPara="1" rIns="0" wrap="square" tIns="0">
            <a:spAutoFit/>
          </a:bodyPr>
          <a:lstStyle/>
          <a:p>
            <a:pPr indent="0" lvl="0" marL="0" marR="0" rtl="0" algn="ctr">
              <a:lnSpc>
                <a:spcPct val="91604"/>
              </a:lnSpc>
              <a:spcBef>
                <a:spcPts val="0"/>
              </a:spcBef>
              <a:spcAft>
                <a:spcPts val="0"/>
              </a:spcAft>
              <a:buNone/>
            </a:pPr>
            <a:r>
              <a:rPr lang="en-US" sz="4800">
                <a:solidFill>
                  <a:srgbClr val="938953"/>
                </a:solidFill>
                <a:latin typeface="Calibri"/>
                <a:ea typeface="Calibri"/>
                <a:cs typeface="Calibri"/>
                <a:sym typeface="Calibri"/>
              </a:rPr>
              <a:t>Tanishq Insights Cloud</a:t>
            </a:r>
            <a:endParaRPr sz="4800">
              <a:solidFill>
                <a:srgbClr val="938953"/>
              </a:solidFill>
              <a:latin typeface="Open Sans SemiBold"/>
              <a:ea typeface="Open Sans SemiBold"/>
              <a:cs typeface="Open Sans SemiBold"/>
              <a:sym typeface="Open Sans SemiBold"/>
            </a:endParaRPr>
          </a:p>
          <a:p>
            <a:pPr indent="0" lvl="0" marL="0" marR="0" rtl="0" algn="ctr">
              <a:lnSpc>
                <a:spcPct val="139987"/>
              </a:lnSpc>
              <a:spcBef>
                <a:spcPts val="0"/>
              </a:spcBef>
              <a:spcAft>
                <a:spcPts val="0"/>
              </a:spcAft>
              <a:buNone/>
            </a:pPr>
            <a:r>
              <a:t/>
            </a:r>
            <a:endParaRPr sz="3141">
              <a:solidFill>
                <a:srgbClr val="604848"/>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193" name="Shape 193"/>
        <p:cNvGrpSpPr/>
        <p:nvPr/>
      </p:nvGrpSpPr>
      <p:grpSpPr>
        <a:xfrm>
          <a:off x="0" y="0"/>
          <a:ext cx="0" cy="0"/>
          <a:chOff x="0" y="0"/>
          <a:chExt cx="0" cy="0"/>
        </a:xfrm>
      </p:grpSpPr>
      <p:grpSp>
        <p:nvGrpSpPr>
          <p:cNvPr id="194" name="Google Shape;194;p10"/>
          <p:cNvGrpSpPr/>
          <p:nvPr/>
        </p:nvGrpSpPr>
        <p:grpSpPr>
          <a:xfrm>
            <a:off x="13792200" y="-180826"/>
            <a:ext cx="4495798" cy="10467826"/>
            <a:chOff x="0" y="-47625"/>
            <a:chExt cx="1918824" cy="2756958"/>
          </a:xfrm>
        </p:grpSpPr>
        <p:sp>
          <p:nvSpPr>
            <p:cNvPr id="195" name="Google Shape;195;p10"/>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196" name="Google Shape;196;p10"/>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7" name="Google Shape;197;p10"/>
          <p:cNvSpPr/>
          <p:nvPr/>
        </p:nvSpPr>
        <p:spPr>
          <a:xfrm rot="-1073098">
            <a:off x="14521462" y="3114561"/>
            <a:ext cx="3846979" cy="9076078"/>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10"/>
          <p:cNvSpPr txBox="1"/>
          <p:nvPr/>
        </p:nvSpPr>
        <p:spPr>
          <a:xfrm>
            <a:off x="1828800" y="647700"/>
            <a:ext cx="108204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200">
                <a:solidFill>
                  <a:srgbClr val="632423"/>
                </a:solidFill>
                <a:latin typeface="Calibri"/>
                <a:ea typeface="Calibri"/>
                <a:cs typeface="Calibri"/>
                <a:sym typeface="Calibri"/>
              </a:rPr>
              <a:t>Dynamic Pricing </a:t>
            </a:r>
            <a:endParaRPr/>
          </a:p>
        </p:txBody>
      </p:sp>
      <p:sp>
        <p:nvSpPr>
          <p:cNvPr id="199" name="Google Shape;199;p10"/>
          <p:cNvSpPr txBox="1"/>
          <p:nvPr/>
        </p:nvSpPr>
        <p:spPr>
          <a:xfrm>
            <a:off x="993058" y="2419677"/>
            <a:ext cx="11663516" cy="544764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Problem:</a:t>
            </a:r>
            <a:r>
              <a:rPr lang="en-US" sz="3000">
                <a:solidFill>
                  <a:srgbClr val="632423"/>
                </a:solidFill>
                <a:latin typeface="Calibri"/>
                <a:ea typeface="Calibri"/>
                <a:cs typeface="Calibri"/>
                <a:sym typeface="Calibri"/>
              </a:rPr>
              <a:t> Static pricing despite gold fluctuations &amp; competitor activity.</a:t>
            </a:r>
            <a:endParaRPr/>
          </a:p>
          <a:p>
            <a:pPr indent="-285750" lvl="0" marL="285750" marR="0" rtl="0" algn="l">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DS/ML Solution:</a:t>
            </a:r>
            <a:r>
              <a:rPr lang="en-US" sz="3000">
                <a:solidFill>
                  <a:srgbClr val="632423"/>
                </a:solidFill>
                <a:latin typeface="Calibri"/>
                <a:ea typeface="Calibri"/>
                <a:cs typeface="Calibri"/>
                <a:sym typeface="Calibri"/>
              </a:rPr>
              <a:t> Reinforcement learning + gold price APIs + competitor monitoring.</a:t>
            </a:r>
            <a:endParaRPr/>
          </a:p>
          <a:p>
            <a:pPr indent="-285750" lvl="0" marL="285750" marR="0" rtl="0" algn="l">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SaaS Offering:</a:t>
            </a:r>
            <a:r>
              <a:rPr lang="en-US" sz="3000">
                <a:solidFill>
                  <a:srgbClr val="632423"/>
                </a:solidFill>
                <a:latin typeface="Calibri"/>
                <a:ea typeface="Calibri"/>
                <a:cs typeface="Calibri"/>
                <a:sym typeface="Calibri"/>
              </a:rPr>
              <a:t> Dynamic pricing dashboard.</a:t>
            </a:r>
            <a:endParaRPr/>
          </a:p>
          <a:p>
            <a:pPr indent="-285750" lvl="0" marL="285750" marR="0" rtl="0" algn="l">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Impact:</a:t>
            </a:r>
            <a:r>
              <a:rPr lang="en-US" sz="3000">
                <a:solidFill>
                  <a:srgbClr val="632423"/>
                </a:solidFill>
                <a:latin typeface="Calibri"/>
                <a:ea typeface="Calibri"/>
                <a:cs typeface="Calibri"/>
                <a:sym typeface="Calibri"/>
              </a:rPr>
              <a:t> Real-time optimized pricing, better margins, improved competitiveness.</a:t>
            </a:r>
            <a:endParaRPr/>
          </a:p>
          <a:p>
            <a:pPr indent="-285750" lvl="0" marL="285750" marR="0" rtl="0" algn="l">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Summary:</a:t>
            </a:r>
            <a:endParaRPr/>
          </a:p>
          <a:p>
            <a:pPr indent="0" lvl="2" marL="914400" marR="0" rtl="0" algn="just">
              <a:spcBef>
                <a:spcPts val="0"/>
              </a:spcBef>
              <a:spcAft>
                <a:spcPts val="0"/>
              </a:spcAft>
              <a:buNone/>
            </a:pPr>
            <a:r>
              <a:rPr b="0" i="0" lang="en-US" sz="3000" u="none" cap="none" strike="noStrike">
                <a:solidFill>
                  <a:srgbClr val="632423"/>
                </a:solidFill>
                <a:latin typeface="Calibri"/>
                <a:ea typeface="Calibri"/>
                <a:cs typeface="Calibri"/>
                <a:sym typeface="Calibri"/>
              </a:rPr>
              <a:t>Our AI engine adjusts jewelry prices dynamically by analyzing live gold rates, competitor pricing, and customer demand signals. This ensures Tanishq stays profitable yet competitive, while boosting conversions during festive or volatile periods.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203" name="Shape 203"/>
        <p:cNvGrpSpPr/>
        <p:nvPr/>
      </p:nvGrpSpPr>
      <p:grpSpPr>
        <a:xfrm>
          <a:off x="0" y="0"/>
          <a:ext cx="0" cy="0"/>
          <a:chOff x="0" y="0"/>
          <a:chExt cx="0" cy="0"/>
        </a:xfrm>
      </p:grpSpPr>
      <p:sp>
        <p:nvSpPr>
          <p:cNvPr id="204" name="Google Shape;204;p11"/>
          <p:cNvSpPr txBox="1"/>
          <p:nvPr/>
        </p:nvSpPr>
        <p:spPr>
          <a:xfrm>
            <a:off x="676682" y="204405"/>
            <a:ext cx="102108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632423"/>
                </a:solidFill>
                <a:latin typeface="Calibri"/>
                <a:ea typeface="Calibri"/>
                <a:cs typeface="Calibri"/>
                <a:sym typeface="Calibri"/>
              </a:rPr>
              <a:t>Real time pricing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p:txBody>
      </p:sp>
      <p:grpSp>
        <p:nvGrpSpPr>
          <p:cNvPr id="205" name="Google Shape;205;p11"/>
          <p:cNvGrpSpPr/>
          <p:nvPr/>
        </p:nvGrpSpPr>
        <p:grpSpPr>
          <a:xfrm>
            <a:off x="676682" y="1024877"/>
            <a:ext cx="18224091" cy="10286999"/>
            <a:chOff x="-101585" y="-359068"/>
            <a:chExt cx="2020409" cy="3068401"/>
          </a:xfrm>
        </p:grpSpPr>
        <p:sp>
          <p:nvSpPr>
            <p:cNvPr id="206" name="Google Shape;206;p11"/>
            <p:cNvSpPr/>
            <p:nvPr/>
          </p:nvSpPr>
          <p:spPr>
            <a:xfrm>
              <a:off x="-101585" y="-359068"/>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207" name="Google Shape;207;p11"/>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8" name="Google Shape;208;p11"/>
          <p:cNvSpPr/>
          <p:nvPr/>
        </p:nvSpPr>
        <p:spPr>
          <a:xfrm rot="-3126063">
            <a:off x="2541705" y="-106881"/>
            <a:ext cx="8759320" cy="12075771"/>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9" name="Google Shape;209;p11"/>
          <p:cNvPicPr preferRelativeResize="0"/>
          <p:nvPr/>
        </p:nvPicPr>
        <p:blipFill rotWithShape="1">
          <a:blip r:embed="rId4">
            <a:alphaModFix/>
          </a:blip>
          <a:srcRect b="0" l="0" r="0" t="0"/>
          <a:stretch/>
        </p:blipFill>
        <p:spPr>
          <a:xfrm>
            <a:off x="813555" y="1223078"/>
            <a:ext cx="17034047" cy="8686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213" name="Shape 213"/>
        <p:cNvGrpSpPr/>
        <p:nvPr/>
      </p:nvGrpSpPr>
      <p:grpSpPr>
        <a:xfrm>
          <a:off x="0" y="0"/>
          <a:ext cx="0" cy="0"/>
          <a:chOff x="0" y="0"/>
          <a:chExt cx="0" cy="0"/>
        </a:xfrm>
      </p:grpSpPr>
      <p:grpSp>
        <p:nvGrpSpPr>
          <p:cNvPr id="214" name="Google Shape;214;p12"/>
          <p:cNvGrpSpPr/>
          <p:nvPr/>
        </p:nvGrpSpPr>
        <p:grpSpPr>
          <a:xfrm>
            <a:off x="13792200" y="-180826"/>
            <a:ext cx="4495798" cy="10467826"/>
            <a:chOff x="0" y="-47625"/>
            <a:chExt cx="1918824" cy="2756958"/>
          </a:xfrm>
        </p:grpSpPr>
        <p:sp>
          <p:nvSpPr>
            <p:cNvPr id="215" name="Google Shape;215;p12"/>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216" name="Google Shape;216;p12"/>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7" name="Google Shape;217;p12"/>
          <p:cNvSpPr/>
          <p:nvPr/>
        </p:nvSpPr>
        <p:spPr>
          <a:xfrm rot="-1073098">
            <a:off x="14521462" y="3114561"/>
            <a:ext cx="3846979" cy="9076078"/>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2"/>
          <p:cNvSpPr txBox="1"/>
          <p:nvPr/>
        </p:nvSpPr>
        <p:spPr>
          <a:xfrm>
            <a:off x="1828800" y="647700"/>
            <a:ext cx="108204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200">
                <a:solidFill>
                  <a:srgbClr val="632423"/>
                </a:solidFill>
                <a:latin typeface="Calibri"/>
                <a:ea typeface="Calibri"/>
                <a:cs typeface="Calibri"/>
                <a:sym typeface="Calibri"/>
              </a:rPr>
              <a:t>Smart In-Store Video Analytics</a:t>
            </a:r>
            <a:endParaRPr/>
          </a:p>
        </p:txBody>
      </p:sp>
      <p:sp>
        <p:nvSpPr>
          <p:cNvPr id="219" name="Google Shape;219;p12"/>
          <p:cNvSpPr txBox="1"/>
          <p:nvPr/>
        </p:nvSpPr>
        <p:spPr>
          <a:xfrm>
            <a:off x="993058" y="2419677"/>
            <a:ext cx="11663516" cy="6001643"/>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a:t>
            </a:r>
            <a:r>
              <a:rPr lang="en-US" sz="3200">
                <a:solidFill>
                  <a:srgbClr val="632423"/>
                </a:solidFill>
                <a:latin typeface="Calibri"/>
                <a:ea typeface="Calibri"/>
                <a:cs typeface="Calibri"/>
                <a:sym typeface="Calibri"/>
              </a:rPr>
              <a:t> No AI-driven insights from CCTV or customer footfall.</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a:t>
            </a:r>
            <a:r>
              <a:rPr lang="en-US" sz="3200">
                <a:solidFill>
                  <a:srgbClr val="632423"/>
                </a:solidFill>
                <a:latin typeface="Calibri"/>
                <a:ea typeface="Calibri"/>
                <a:cs typeface="Calibri"/>
                <a:sym typeface="Calibri"/>
              </a:rPr>
              <a:t> Computer vision + heatmaps + behavioral analytics.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a:t>
            </a:r>
            <a:r>
              <a:rPr lang="en-US" sz="3200">
                <a:solidFill>
                  <a:srgbClr val="632423"/>
                </a:solidFill>
                <a:latin typeface="Calibri"/>
                <a:ea typeface="Calibri"/>
                <a:cs typeface="Calibri"/>
                <a:sym typeface="Calibri"/>
              </a:rPr>
              <a:t> In-store analytics dashboard.</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a:t>
            </a:r>
            <a:r>
              <a:rPr lang="en-US" sz="3200">
                <a:solidFill>
                  <a:srgbClr val="632423"/>
                </a:solidFill>
                <a:latin typeface="Calibri"/>
                <a:ea typeface="Calibri"/>
                <a:cs typeface="Calibri"/>
                <a:sym typeface="Calibri"/>
              </a:rPr>
              <a:t> Optimized product displays, higher conversion, targeted staffing.</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 </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AI system turns existing CCTV into business intelligence. It tracks footfall, dwell time, demographics, and hot zones in each store. Managers can identify which collections attract attention but don’t convert, enabling merchandising optimization and sales uplift.</a:t>
            </a:r>
            <a:endParaRPr b="1"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223" name="Shape 223"/>
        <p:cNvGrpSpPr/>
        <p:nvPr/>
      </p:nvGrpSpPr>
      <p:grpSpPr>
        <a:xfrm>
          <a:off x="0" y="0"/>
          <a:ext cx="0" cy="0"/>
          <a:chOff x="0" y="0"/>
          <a:chExt cx="0" cy="0"/>
        </a:xfrm>
      </p:grpSpPr>
      <p:sp>
        <p:nvSpPr>
          <p:cNvPr id="224" name="Google Shape;224;p13"/>
          <p:cNvSpPr txBox="1"/>
          <p:nvPr/>
        </p:nvSpPr>
        <p:spPr>
          <a:xfrm>
            <a:off x="676682" y="204405"/>
            <a:ext cx="102108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632423"/>
                </a:solidFill>
                <a:latin typeface="Calibri"/>
                <a:ea typeface="Calibri"/>
                <a:cs typeface="Calibri"/>
                <a:sym typeface="Calibri"/>
              </a:rPr>
              <a:t>Real time Video Analytics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p:txBody>
      </p:sp>
      <p:grpSp>
        <p:nvGrpSpPr>
          <p:cNvPr id="225" name="Google Shape;225;p13"/>
          <p:cNvGrpSpPr/>
          <p:nvPr/>
        </p:nvGrpSpPr>
        <p:grpSpPr>
          <a:xfrm>
            <a:off x="676682" y="1024877"/>
            <a:ext cx="18224091" cy="10286999"/>
            <a:chOff x="-101585" y="-359068"/>
            <a:chExt cx="2020409" cy="3068401"/>
          </a:xfrm>
        </p:grpSpPr>
        <p:sp>
          <p:nvSpPr>
            <p:cNvPr id="226" name="Google Shape;226;p13"/>
            <p:cNvSpPr/>
            <p:nvPr/>
          </p:nvSpPr>
          <p:spPr>
            <a:xfrm>
              <a:off x="-101585" y="-359068"/>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227" name="Google Shape;227;p13"/>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8" name="Google Shape;228;p13"/>
          <p:cNvSpPr/>
          <p:nvPr/>
        </p:nvSpPr>
        <p:spPr>
          <a:xfrm rot="-3126063">
            <a:off x="2541705" y="-106881"/>
            <a:ext cx="8759320" cy="12075771"/>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9" name="Google Shape;229;p13"/>
          <p:cNvPicPr preferRelativeResize="0"/>
          <p:nvPr/>
        </p:nvPicPr>
        <p:blipFill rotWithShape="1">
          <a:blip r:embed="rId4">
            <a:alphaModFix/>
          </a:blip>
          <a:srcRect b="0" l="0" r="0" t="0"/>
          <a:stretch/>
        </p:blipFill>
        <p:spPr>
          <a:xfrm>
            <a:off x="838200" y="1181100"/>
            <a:ext cx="16992600" cy="8686800"/>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233" name="Shape 233"/>
        <p:cNvGrpSpPr/>
        <p:nvPr/>
      </p:nvGrpSpPr>
      <p:grpSpPr>
        <a:xfrm>
          <a:off x="0" y="0"/>
          <a:ext cx="0" cy="0"/>
          <a:chOff x="0" y="0"/>
          <a:chExt cx="0" cy="0"/>
        </a:xfrm>
      </p:grpSpPr>
      <p:grpSp>
        <p:nvGrpSpPr>
          <p:cNvPr id="234" name="Google Shape;234;p14"/>
          <p:cNvGrpSpPr/>
          <p:nvPr/>
        </p:nvGrpSpPr>
        <p:grpSpPr>
          <a:xfrm>
            <a:off x="-7374" y="-180826"/>
            <a:ext cx="4426974" cy="10467826"/>
            <a:chOff x="0" y="-47625"/>
            <a:chExt cx="1918824" cy="2756958"/>
          </a:xfrm>
        </p:grpSpPr>
        <p:sp>
          <p:nvSpPr>
            <p:cNvPr id="235" name="Google Shape;235;p14"/>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236" name="Google Shape;236;p14"/>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7" name="Google Shape;237;p14"/>
          <p:cNvSpPr/>
          <p:nvPr/>
        </p:nvSpPr>
        <p:spPr>
          <a:xfrm rot="2256184">
            <a:off x="-602337" y="3018714"/>
            <a:ext cx="3846979" cy="9076078"/>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14"/>
          <p:cNvSpPr txBox="1"/>
          <p:nvPr/>
        </p:nvSpPr>
        <p:spPr>
          <a:xfrm>
            <a:off x="6705600" y="1028700"/>
            <a:ext cx="105918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Voice-Powered Customer Assistance</a:t>
            </a:r>
            <a:endParaRPr/>
          </a:p>
        </p:txBody>
      </p:sp>
      <p:sp>
        <p:nvSpPr>
          <p:cNvPr id="239" name="Google Shape;239;p14"/>
          <p:cNvSpPr txBox="1"/>
          <p:nvPr/>
        </p:nvSpPr>
        <p:spPr>
          <a:xfrm>
            <a:off x="4572000" y="3032438"/>
            <a:ext cx="13411200" cy="4524315"/>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a:t>
            </a:r>
            <a:r>
              <a:rPr lang="en-US" sz="3200">
                <a:solidFill>
                  <a:srgbClr val="632423"/>
                </a:solidFill>
                <a:latin typeface="Calibri"/>
                <a:ea typeface="Calibri"/>
                <a:cs typeface="Calibri"/>
                <a:sym typeface="Calibri"/>
              </a:rPr>
              <a:t> Text-only chatbots limit inclusivity, esp. in Tier-2/3 cities.</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a:t>
            </a:r>
            <a:r>
              <a:rPr lang="en-US" sz="3200">
                <a:solidFill>
                  <a:srgbClr val="632423"/>
                </a:solidFill>
                <a:latin typeface="Calibri"/>
                <a:ea typeface="Calibri"/>
                <a:cs typeface="Calibri"/>
                <a:sym typeface="Calibri"/>
              </a:rPr>
              <a:t> Multilingual Voice AI (Hindi, Tamil, Bengali, English).</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a:t>
            </a:r>
            <a:r>
              <a:rPr lang="en-US" sz="3200">
                <a:solidFill>
                  <a:srgbClr val="632423"/>
                </a:solidFill>
                <a:latin typeface="Calibri"/>
                <a:ea typeface="Calibri"/>
                <a:cs typeface="Calibri"/>
                <a:sym typeface="Calibri"/>
              </a:rPr>
              <a:t> Voice-enabled website, app, and kiosk assistants.</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a:t>
            </a:r>
            <a:r>
              <a:rPr lang="en-US" sz="3200">
                <a:solidFill>
                  <a:srgbClr val="632423"/>
                </a:solidFill>
                <a:latin typeface="Calibri"/>
                <a:ea typeface="Calibri"/>
                <a:cs typeface="Calibri"/>
                <a:sym typeface="Calibri"/>
              </a:rPr>
              <a:t> Broader reach, faster query resolution, inclusivity.</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SaaS voice assistant allows customers to ask natural questions like “Show me diamond bangles under ₹50,000” in their preferred language. It connects to ERP for live gold rates, stock, and offers. This reduces barriers for non-tech-savvy shoppers and enhances omni-channel engagement.</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243" name="Shape 243"/>
        <p:cNvGrpSpPr/>
        <p:nvPr/>
      </p:nvGrpSpPr>
      <p:grpSpPr>
        <a:xfrm>
          <a:off x="0" y="0"/>
          <a:ext cx="0" cy="0"/>
          <a:chOff x="0" y="0"/>
          <a:chExt cx="0" cy="0"/>
        </a:xfrm>
      </p:grpSpPr>
      <p:sp>
        <p:nvSpPr>
          <p:cNvPr id="244" name="Google Shape;244;p15"/>
          <p:cNvSpPr txBox="1"/>
          <p:nvPr/>
        </p:nvSpPr>
        <p:spPr>
          <a:xfrm>
            <a:off x="676682" y="204405"/>
            <a:ext cx="102108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632423"/>
                </a:solidFill>
                <a:latin typeface="Calibri"/>
                <a:ea typeface="Calibri"/>
                <a:cs typeface="Calibri"/>
                <a:sym typeface="Calibri"/>
              </a:rPr>
              <a:t>Voice-Powered Customer Assistance</a:t>
            </a:r>
            <a:r>
              <a:rPr b="1" lang="en-US" sz="3200">
                <a:solidFill>
                  <a:srgbClr val="632423"/>
                </a:solidFill>
                <a:latin typeface="Calibri"/>
                <a:ea typeface="Calibri"/>
                <a:cs typeface="Calibri"/>
                <a:sym typeface="Calibri"/>
              </a:rPr>
              <a:t>:</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p:txBody>
      </p:sp>
      <p:grpSp>
        <p:nvGrpSpPr>
          <p:cNvPr id="245" name="Google Shape;245;p15"/>
          <p:cNvGrpSpPr/>
          <p:nvPr/>
        </p:nvGrpSpPr>
        <p:grpSpPr>
          <a:xfrm>
            <a:off x="2438403" y="989235"/>
            <a:ext cx="15410257" cy="10286999"/>
            <a:chOff x="-66746" y="-359068"/>
            <a:chExt cx="1985570" cy="3068401"/>
          </a:xfrm>
        </p:grpSpPr>
        <p:sp>
          <p:nvSpPr>
            <p:cNvPr id="246" name="Google Shape;246;p15"/>
            <p:cNvSpPr/>
            <p:nvPr/>
          </p:nvSpPr>
          <p:spPr>
            <a:xfrm>
              <a:off x="-66746" y="-359068"/>
              <a:ext cx="1883985"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247" name="Google Shape;247;p15"/>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8" name="Google Shape;248;p15"/>
          <p:cNvSpPr/>
          <p:nvPr/>
        </p:nvSpPr>
        <p:spPr>
          <a:xfrm rot="-3126063">
            <a:off x="5208705" y="174481"/>
            <a:ext cx="8759320" cy="12075771"/>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49" name="Google Shape;249;p15"/>
          <p:cNvPicPr preferRelativeResize="0"/>
          <p:nvPr/>
        </p:nvPicPr>
        <p:blipFill rotWithShape="1">
          <a:blip r:embed="rId4">
            <a:alphaModFix/>
          </a:blip>
          <a:srcRect b="0" l="0" r="0" t="0"/>
          <a:stretch/>
        </p:blipFill>
        <p:spPr>
          <a:xfrm>
            <a:off x="2657958" y="1187954"/>
            <a:ext cx="14182731" cy="8685763"/>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253" name="Shape 253"/>
        <p:cNvGrpSpPr/>
        <p:nvPr/>
      </p:nvGrpSpPr>
      <p:grpSpPr>
        <a:xfrm>
          <a:off x="0" y="0"/>
          <a:ext cx="0" cy="0"/>
          <a:chOff x="0" y="0"/>
          <a:chExt cx="0" cy="0"/>
        </a:xfrm>
      </p:grpSpPr>
      <p:grpSp>
        <p:nvGrpSpPr>
          <p:cNvPr id="254" name="Google Shape;254;p16"/>
          <p:cNvGrpSpPr/>
          <p:nvPr/>
        </p:nvGrpSpPr>
        <p:grpSpPr>
          <a:xfrm>
            <a:off x="-7374" y="-180826"/>
            <a:ext cx="4426974" cy="10467826"/>
            <a:chOff x="0" y="-47625"/>
            <a:chExt cx="1918824" cy="2756958"/>
          </a:xfrm>
        </p:grpSpPr>
        <p:sp>
          <p:nvSpPr>
            <p:cNvPr id="255" name="Google Shape;255;p16"/>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256" name="Google Shape;256;p16"/>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7" name="Google Shape;257;p16"/>
          <p:cNvSpPr/>
          <p:nvPr/>
        </p:nvSpPr>
        <p:spPr>
          <a:xfrm rot="2256184">
            <a:off x="-602337" y="3012242"/>
            <a:ext cx="3846979" cy="9076078"/>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16"/>
          <p:cNvSpPr txBox="1"/>
          <p:nvPr/>
        </p:nvSpPr>
        <p:spPr>
          <a:xfrm>
            <a:off x="7239000" y="1028700"/>
            <a:ext cx="105918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AI Loyalty &amp; CLV Prediction</a:t>
            </a:r>
            <a:endParaRPr/>
          </a:p>
        </p:txBody>
      </p:sp>
      <p:sp>
        <p:nvSpPr>
          <p:cNvPr id="259" name="Google Shape;259;p16"/>
          <p:cNvSpPr txBox="1"/>
          <p:nvPr/>
        </p:nvSpPr>
        <p:spPr>
          <a:xfrm>
            <a:off x="4572000" y="3032438"/>
            <a:ext cx="13411200" cy="4524315"/>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a:t>
            </a:r>
            <a:r>
              <a:rPr lang="en-US" sz="3200">
                <a:solidFill>
                  <a:srgbClr val="632423"/>
                </a:solidFill>
                <a:latin typeface="Calibri"/>
                <a:ea typeface="Calibri"/>
                <a:cs typeface="Calibri"/>
                <a:sym typeface="Calibri"/>
              </a:rPr>
              <a:t> Loyalty programs are static, not predictive.</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a:t>
            </a:r>
            <a:r>
              <a:rPr lang="en-US" sz="3200">
                <a:solidFill>
                  <a:srgbClr val="632423"/>
                </a:solidFill>
                <a:latin typeface="Calibri"/>
                <a:ea typeface="Calibri"/>
                <a:cs typeface="Calibri"/>
                <a:sym typeface="Calibri"/>
              </a:rPr>
              <a:t> Churn prediction + CLV scoring + targeted retention.</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a:t>
            </a:r>
            <a:r>
              <a:rPr lang="en-US" sz="3200">
                <a:solidFill>
                  <a:srgbClr val="632423"/>
                </a:solidFill>
                <a:latin typeface="Calibri"/>
                <a:ea typeface="Calibri"/>
                <a:cs typeface="Calibri"/>
                <a:sym typeface="Calibri"/>
              </a:rPr>
              <a:t> AI loyalty optimization suite.</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a:t>
            </a:r>
            <a:r>
              <a:rPr lang="en-US" sz="3200">
                <a:solidFill>
                  <a:srgbClr val="632423"/>
                </a:solidFill>
                <a:latin typeface="Calibri"/>
                <a:ea typeface="Calibri"/>
                <a:cs typeface="Calibri"/>
                <a:sym typeface="Calibri"/>
              </a:rPr>
              <a:t> Increased customer retention, higher LTV, reduced churn.</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ML models segment customers into high-value vs at-risk profiles. Tanishq can target exclusive offers, surprise rewards, or early product launches to boost loyalty. Predicting churn saves revenue, while maximizing CLV increases long-term profitability.</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264" name="Shape 264"/>
        <p:cNvGrpSpPr/>
        <p:nvPr/>
      </p:nvGrpSpPr>
      <p:grpSpPr>
        <a:xfrm>
          <a:off x="0" y="0"/>
          <a:ext cx="0" cy="0"/>
          <a:chOff x="0" y="0"/>
          <a:chExt cx="0" cy="0"/>
        </a:xfrm>
      </p:grpSpPr>
      <p:grpSp>
        <p:nvGrpSpPr>
          <p:cNvPr id="265" name="Google Shape;265;p17"/>
          <p:cNvGrpSpPr/>
          <p:nvPr/>
        </p:nvGrpSpPr>
        <p:grpSpPr>
          <a:xfrm>
            <a:off x="216309" y="1028701"/>
            <a:ext cx="9156291" cy="8901142"/>
            <a:chOff x="-101585" y="-359068"/>
            <a:chExt cx="2020409" cy="3068401"/>
          </a:xfrm>
        </p:grpSpPr>
        <p:sp>
          <p:nvSpPr>
            <p:cNvPr id="266" name="Google Shape;266;p17"/>
            <p:cNvSpPr/>
            <p:nvPr/>
          </p:nvSpPr>
          <p:spPr>
            <a:xfrm>
              <a:off x="-101585" y="-359068"/>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267" name="Google Shape;267;p17"/>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8" name="Google Shape;268;p17"/>
          <p:cNvSpPr/>
          <p:nvPr/>
        </p:nvSpPr>
        <p:spPr>
          <a:xfrm rot="-2333648">
            <a:off x="1240184" y="-193487"/>
            <a:ext cx="6712145" cy="10849940"/>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9" name="Google Shape;269;p17"/>
          <p:cNvGrpSpPr/>
          <p:nvPr/>
        </p:nvGrpSpPr>
        <p:grpSpPr>
          <a:xfrm>
            <a:off x="9566787" y="2461432"/>
            <a:ext cx="8851491" cy="8458200"/>
            <a:chOff x="-101585" y="-359068"/>
            <a:chExt cx="2020409" cy="3068401"/>
          </a:xfrm>
        </p:grpSpPr>
        <p:sp>
          <p:nvSpPr>
            <p:cNvPr id="270" name="Google Shape;270;p17"/>
            <p:cNvSpPr/>
            <p:nvPr/>
          </p:nvSpPr>
          <p:spPr>
            <a:xfrm>
              <a:off x="-101585" y="-359068"/>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271" name="Google Shape;271;p17"/>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2" name="Google Shape;272;p17"/>
          <p:cNvSpPr/>
          <p:nvPr/>
        </p:nvSpPr>
        <p:spPr>
          <a:xfrm rot="-2333648">
            <a:off x="10541500" y="1347430"/>
            <a:ext cx="6724701" cy="10310020"/>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3" name="Google Shape;273;p17"/>
          <p:cNvPicPr preferRelativeResize="0"/>
          <p:nvPr/>
        </p:nvPicPr>
        <p:blipFill rotWithShape="1">
          <a:blip r:embed="rId4">
            <a:alphaModFix/>
          </a:blip>
          <a:srcRect b="0" l="0" r="0" t="0"/>
          <a:stretch/>
        </p:blipFill>
        <p:spPr>
          <a:xfrm>
            <a:off x="280357" y="1143752"/>
            <a:ext cx="8527478" cy="7581147"/>
          </a:xfrm>
          <a:prstGeom prst="rect">
            <a:avLst/>
          </a:prstGeom>
          <a:noFill/>
          <a:ln>
            <a:noFill/>
          </a:ln>
        </p:spPr>
      </p:pic>
      <p:pic>
        <p:nvPicPr>
          <p:cNvPr id="274" name="Google Shape;274;p17"/>
          <p:cNvPicPr preferRelativeResize="0"/>
          <p:nvPr/>
        </p:nvPicPr>
        <p:blipFill rotWithShape="1">
          <a:blip r:embed="rId5">
            <a:alphaModFix/>
          </a:blip>
          <a:srcRect b="0" l="0" r="0" t="0"/>
          <a:stretch/>
        </p:blipFill>
        <p:spPr>
          <a:xfrm>
            <a:off x="9644717" y="2564290"/>
            <a:ext cx="8308848" cy="7276383"/>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278" name="Shape 278"/>
        <p:cNvGrpSpPr/>
        <p:nvPr/>
      </p:nvGrpSpPr>
      <p:grpSpPr>
        <a:xfrm>
          <a:off x="0" y="0"/>
          <a:ext cx="0" cy="0"/>
          <a:chOff x="0" y="0"/>
          <a:chExt cx="0" cy="0"/>
        </a:xfrm>
      </p:grpSpPr>
      <p:grpSp>
        <p:nvGrpSpPr>
          <p:cNvPr id="279" name="Google Shape;279;p18"/>
          <p:cNvGrpSpPr/>
          <p:nvPr/>
        </p:nvGrpSpPr>
        <p:grpSpPr>
          <a:xfrm>
            <a:off x="-7374" y="-180826"/>
            <a:ext cx="4426974" cy="10467826"/>
            <a:chOff x="0" y="-47625"/>
            <a:chExt cx="1918824" cy="2756958"/>
          </a:xfrm>
        </p:grpSpPr>
        <p:sp>
          <p:nvSpPr>
            <p:cNvPr id="280" name="Google Shape;280;p18"/>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281" name="Google Shape;281;p18"/>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2" name="Google Shape;282;p18"/>
          <p:cNvSpPr/>
          <p:nvPr/>
        </p:nvSpPr>
        <p:spPr>
          <a:xfrm rot="2256184">
            <a:off x="-602337" y="3012242"/>
            <a:ext cx="3846979" cy="9076078"/>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8"/>
          <p:cNvSpPr txBox="1"/>
          <p:nvPr/>
        </p:nvSpPr>
        <p:spPr>
          <a:xfrm>
            <a:off x="7239000" y="1028700"/>
            <a:ext cx="105918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AI Loyalty &amp; CLV Prediction</a:t>
            </a:r>
            <a:endParaRPr/>
          </a:p>
        </p:txBody>
      </p:sp>
      <p:sp>
        <p:nvSpPr>
          <p:cNvPr id="284" name="Google Shape;284;p18"/>
          <p:cNvSpPr txBox="1"/>
          <p:nvPr/>
        </p:nvSpPr>
        <p:spPr>
          <a:xfrm>
            <a:off x="4572000" y="3032438"/>
            <a:ext cx="13411200" cy="4524315"/>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a:t>
            </a:r>
            <a:r>
              <a:rPr lang="en-US" sz="3200">
                <a:solidFill>
                  <a:srgbClr val="632423"/>
                </a:solidFill>
                <a:latin typeface="Calibri"/>
                <a:ea typeface="Calibri"/>
                <a:cs typeface="Calibri"/>
                <a:sym typeface="Calibri"/>
              </a:rPr>
              <a:t> Loyalty programs are static, not predictive.</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a:t>
            </a:r>
            <a:r>
              <a:rPr lang="en-US" sz="3200">
                <a:solidFill>
                  <a:srgbClr val="632423"/>
                </a:solidFill>
                <a:latin typeface="Calibri"/>
                <a:ea typeface="Calibri"/>
                <a:cs typeface="Calibri"/>
                <a:sym typeface="Calibri"/>
              </a:rPr>
              <a:t> Churn prediction + CLV scoring + targeted retention.</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a:t>
            </a:r>
            <a:r>
              <a:rPr lang="en-US" sz="3200">
                <a:solidFill>
                  <a:srgbClr val="632423"/>
                </a:solidFill>
                <a:latin typeface="Calibri"/>
                <a:ea typeface="Calibri"/>
                <a:cs typeface="Calibri"/>
                <a:sym typeface="Calibri"/>
              </a:rPr>
              <a:t> AI loyalty optimization suite.</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a:t>
            </a:r>
            <a:r>
              <a:rPr lang="en-US" sz="3200">
                <a:solidFill>
                  <a:srgbClr val="632423"/>
                </a:solidFill>
                <a:latin typeface="Calibri"/>
                <a:ea typeface="Calibri"/>
                <a:cs typeface="Calibri"/>
                <a:sym typeface="Calibri"/>
              </a:rPr>
              <a:t> Increased customer retention, higher LTV, reduced churn.</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ML models segment customers into high-value vs at-risk profiles. Tanishq can target exclusive offers, surprise rewards, or early product launches to boost loyalty. Predicting churn saves revenue, while maximizing CLV increases long-term profitability.</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288" name="Shape 288"/>
        <p:cNvGrpSpPr/>
        <p:nvPr/>
      </p:nvGrpSpPr>
      <p:grpSpPr>
        <a:xfrm>
          <a:off x="0" y="0"/>
          <a:ext cx="0" cy="0"/>
          <a:chOff x="0" y="0"/>
          <a:chExt cx="0" cy="0"/>
        </a:xfrm>
      </p:grpSpPr>
      <p:grpSp>
        <p:nvGrpSpPr>
          <p:cNvPr id="289" name="Google Shape;289;p19"/>
          <p:cNvGrpSpPr/>
          <p:nvPr/>
        </p:nvGrpSpPr>
        <p:grpSpPr>
          <a:xfrm>
            <a:off x="0" y="-194345"/>
            <a:ext cx="4495800" cy="10467826"/>
            <a:chOff x="0" y="-47625"/>
            <a:chExt cx="1918824" cy="2756958"/>
          </a:xfrm>
        </p:grpSpPr>
        <p:sp>
          <p:nvSpPr>
            <p:cNvPr id="290" name="Google Shape;290;p19"/>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291" name="Google Shape;291;p19"/>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2" name="Google Shape;292;p19"/>
          <p:cNvSpPr/>
          <p:nvPr/>
        </p:nvSpPr>
        <p:spPr>
          <a:xfrm rot="2022373">
            <a:off x="-624435" y="2781040"/>
            <a:ext cx="3846979" cy="9076078"/>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19"/>
          <p:cNvSpPr txBox="1"/>
          <p:nvPr/>
        </p:nvSpPr>
        <p:spPr>
          <a:xfrm>
            <a:off x="7772400" y="647700"/>
            <a:ext cx="10820400"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Fraud &amp; Quality Assurance</a:t>
            </a:r>
            <a:endParaRPr/>
          </a:p>
        </p:txBody>
      </p:sp>
      <p:sp>
        <p:nvSpPr>
          <p:cNvPr id="294" name="Google Shape;294;p19"/>
          <p:cNvSpPr txBox="1"/>
          <p:nvPr/>
        </p:nvSpPr>
        <p:spPr>
          <a:xfrm>
            <a:off x="4953000" y="2388900"/>
            <a:ext cx="13106400" cy="6001643"/>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 :</a:t>
            </a:r>
            <a:r>
              <a:rPr lang="en-US" sz="3200">
                <a:solidFill>
                  <a:srgbClr val="632423"/>
                </a:solidFill>
                <a:latin typeface="Calibri"/>
                <a:ea typeface="Calibri"/>
                <a:cs typeface="Calibri"/>
                <a:sym typeface="Calibri"/>
              </a:rPr>
              <a:t> Fake certifications &amp; fraud risks.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 :</a:t>
            </a:r>
            <a:r>
              <a:rPr lang="en-US" sz="3200">
                <a:solidFill>
                  <a:srgbClr val="632423"/>
                </a:solidFill>
                <a:latin typeface="Calibri"/>
                <a:ea typeface="Calibri"/>
                <a:cs typeface="Calibri"/>
                <a:sym typeface="Calibri"/>
              </a:rPr>
              <a:t> Anomaly detection + image recognition.</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 :</a:t>
            </a:r>
            <a:r>
              <a:rPr lang="en-US" sz="3200">
                <a:solidFill>
                  <a:srgbClr val="632423"/>
                </a:solidFill>
                <a:latin typeface="Calibri"/>
                <a:ea typeface="Calibri"/>
                <a:cs typeface="Calibri"/>
                <a:sym typeface="Calibri"/>
              </a:rPr>
              <a:t> Cloud-based fraud detection SaaS (Python + OpenCV/ML).</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 :</a:t>
            </a:r>
            <a:r>
              <a:rPr lang="en-US" sz="3200">
                <a:solidFill>
                  <a:srgbClr val="632423"/>
                </a:solidFill>
                <a:latin typeface="Calibri"/>
                <a:ea typeface="Calibri"/>
                <a:cs typeface="Calibri"/>
                <a:sym typeface="Calibri"/>
              </a:rPr>
              <a:t> Stronger trust, reduced fraud losses.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 :</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SaaS solution verifies jewelry authenticity through image recognition and transaction anomaly detection. Every product and sale is checked against certification databases and fraud patterns in real-time. By preventing fake transactions and counterfeit risks, Tanishq strengthens its reputation for trust and ensures customers feel secure in their purchases, reinforcing the brand’s commitment to transparency and authenticity.</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96" name="Shape 96"/>
        <p:cNvGrpSpPr/>
        <p:nvPr/>
      </p:nvGrpSpPr>
      <p:grpSpPr>
        <a:xfrm>
          <a:off x="0" y="0"/>
          <a:ext cx="0" cy="0"/>
          <a:chOff x="0" y="0"/>
          <a:chExt cx="0" cy="0"/>
        </a:xfrm>
      </p:grpSpPr>
      <p:grpSp>
        <p:nvGrpSpPr>
          <p:cNvPr id="97" name="Google Shape;97;p2"/>
          <p:cNvGrpSpPr/>
          <p:nvPr/>
        </p:nvGrpSpPr>
        <p:grpSpPr>
          <a:xfrm>
            <a:off x="-1249" y="-529754"/>
            <a:ext cx="5304472" cy="10816754"/>
            <a:chOff x="0" y="-47625"/>
            <a:chExt cx="1842175" cy="2756958"/>
          </a:xfrm>
        </p:grpSpPr>
        <p:sp>
          <p:nvSpPr>
            <p:cNvPr id="98" name="Google Shape;98;p2"/>
            <p:cNvSpPr/>
            <p:nvPr/>
          </p:nvSpPr>
          <p:spPr>
            <a:xfrm>
              <a:off x="0" y="0"/>
              <a:ext cx="1842175" cy="2709333"/>
            </a:xfrm>
            <a:custGeom>
              <a:rect b="b" l="l" r="r" t="t"/>
              <a:pathLst>
                <a:path extrusionOk="0" h="2709333" w="1842175">
                  <a:moveTo>
                    <a:pt x="0" y="0"/>
                  </a:moveTo>
                  <a:lnTo>
                    <a:pt x="1842175" y="0"/>
                  </a:lnTo>
                  <a:lnTo>
                    <a:pt x="1842175" y="2709333"/>
                  </a:lnTo>
                  <a:lnTo>
                    <a:pt x="0" y="2709333"/>
                  </a:lnTo>
                  <a:close/>
                </a:path>
              </a:pathLst>
            </a:custGeom>
            <a:solidFill>
              <a:srgbClr val="957878"/>
            </a:solidFill>
            <a:ln>
              <a:noFill/>
            </a:ln>
          </p:spPr>
        </p:sp>
        <p:sp>
          <p:nvSpPr>
            <p:cNvPr id="99" name="Google Shape;99;p2"/>
            <p:cNvSpPr txBox="1"/>
            <p:nvPr/>
          </p:nvSpPr>
          <p:spPr>
            <a:xfrm>
              <a:off x="0" y="-47625"/>
              <a:ext cx="1842175"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0" name="Google Shape;100;p2"/>
          <p:cNvSpPr/>
          <p:nvPr/>
        </p:nvSpPr>
        <p:spPr>
          <a:xfrm>
            <a:off x="3408095" y="6350754"/>
            <a:ext cx="1798057" cy="5441785"/>
          </a:xfrm>
          <a:custGeom>
            <a:rect b="b" l="l" r="r" t="t"/>
            <a:pathLst>
              <a:path extrusionOk="0" h="5441785" w="1798057">
                <a:moveTo>
                  <a:pt x="0" y="0"/>
                </a:moveTo>
                <a:lnTo>
                  <a:pt x="1798057" y="0"/>
                </a:lnTo>
                <a:lnTo>
                  <a:pt x="1798057" y="5441786"/>
                </a:lnTo>
                <a:lnTo>
                  <a:pt x="0" y="5441786"/>
                </a:lnTo>
                <a:lnTo>
                  <a:pt x="0" y="0"/>
                </a:lnTo>
                <a:close/>
              </a:path>
            </a:pathLst>
          </a:custGeom>
          <a:blipFill rotWithShape="1">
            <a:blip r:embed="rId3">
              <a:alphaModFix/>
            </a:blip>
            <a:stretch>
              <a:fillRect b="0" l="0" r="0" t="0"/>
            </a:stretch>
          </a:blipFill>
          <a:ln>
            <a:noFill/>
          </a:ln>
        </p:spPr>
      </p:sp>
      <p:sp>
        <p:nvSpPr>
          <p:cNvPr id="101" name="Google Shape;101;p2"/>
          <p:cNvSpPr txBox="1"/>
          <p:nvPr/>
        </p:nvSpPr>
        <p:spPr>
          <a:xfrm>
            <a:off x="533400" y="1714500"/>
            <a:ext cx="4241272" cy="123399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1" lang="en-US" sz="7200">
                <a:solidFill>
                  <a:srgbClr val="FCF8F3"/>
                </a:solidFill>
                <a:latin typeface="Cormorant Garamond"/>
                <a:ea typeface="Cormorant Garamond"/>
                <a:cs typeface="Cormorant Garamond"/>
                <a:sym typeface="Cormorant Garamond"/>
              </a:rPr>
              <a:t>Overview</a:t>
            </a:r>
            <a:endParaRPr/>
          </a:p>
        </p:txBody>
      </p:sp>
      <p:sp>
        <p:nvSpPr>
          <p:cNvPr id="102" name="Google Shape;102;p2"/>
          <p:cNvSpPr txBox="1"/>
          <p:nvPr/>
        </p:nvSpPr>
        <p:spPr>
          <a:xfrm>
            <a:off x="8754383" y="1107613"/>
            <a:ext cx="900982" cy="82105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lang="en-US" sz="4800">
                <a:solidFill>
                  <a:srgbClr val="5A4337"/>
                </a:solidFill>
                <a:latin typeface="Inter"/>
                <a:ea typeface="Inter"/>
                <a:cs typeface="Inter"/>
                <a:sym typeface="Inter"/>
              </a:rPr>
              <a:t>01</a:t>
            </a:r>
            <a:endParaRPr/>
          </a:p>
        </p:txBody>
      </p:sp>
      <p:sp>
        <p:nvSpPr>
          <p:cNvPr id="103" name="Google Shape;103;p2"/>
          <p:cNvSpPr txBox="1"/>
          <p:nvPr/>
        </p:nvSpPr>
        <p:spPr>
          <a:xfrm>
            <a:off x="8755994" y="2901845"/>
            <a:ext cx="900982" cy="82105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lang="en-US" sz="4800">
                <a:solidFill>
                  <a:srgbClr val="5A4337"/>
                </a:solidFill>
                <a:latin typeface="Inter"/>
                <a:ea typeface="Inter"/>
                <a:cs typeface="Inter"/>
                <a:sym typeface="Inter"/>
              </a:rPr>
              <a:t>02</a:t>
            </a:r>
            <a:endParaRPr/>
          </a:p>
        </p:txBody>
      </p:sp>
      <p:sp>
        <p:nvSpPr>
          <p:cNvPr id="104" name="Google Shape;104;p2"/>
          <p:cNvSpPr txBox="1"/>
          <p:nvPr/>
        </p:nvSpPr>
        <p:spPr>
          <a:xfrm>
            <a:off x="8755994" y="4678418"/>
            <a:ext cx="900982" cy="82105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lang="en-US" sz="4800">
                <a:solidFill>
                  <a:srgbClr val="5A4337"/>
                </a:solidFill>
                <a:latin typeface="Inter"/>
                <a:ea typeface="Inter"/>
                <a:cs typeface="Inter"/>
                <a:sym typeface="Inter"/>
              </a:rPr>
              <a:t>03</a:t>
            </a:r>
            <a:endParaRPr/>
          </a:p>
        </p:txBody>
      </p:sp>
      <p:sp>
        <p:nvSpPr>
          <p:cNvPr id="105" name="Google Shape;105;p2"/>
          <p:cNvSpPr txBox="1"/>
          <p:nvPr/>
        </p:nvSpPr>
        <p:spPr>
          <a:xfrm>
            <a:off x="8735613" y="6463207"/>
            <a:ext cx="900982" cy="82105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lang="en-US" sz="4800">
                <a:solidFill>
                  <a:srgbClr val="5A4337"/>
                </a:solidFill>
                <a:latin typeface="Inter"/>
                <a:ea typeface="Inter"/>
                <a:cs typeface="Inter"/>
                <a:sym typeface="Inter"/>
              </a:rPr>
              <a:t>04</a:t>
            </a:r>
            <a:endParaRPr/>
          </a:p>
        </p:txBody>
      </p:sp>
      <p:sp>
        <p:nvSpPr>
          <p:cNvPr id="106" name="Google Shape;106;p2"/>
          <p:cNvSpPr txBox="1"/>
          <p:nvPr/>
        </p:nvSpPr>
        <p:spPr>
          <a:xfrm>
            <a:off x="8735613" y="8190646"/>
            <a:ext cx="900982" cy="82105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lang="en-US" sz="4800">
                <a:solidFill>
                  <a:srgbClr val="5A4337"/>
                </a:solidFill>
                <a:latin typeface="Inter"/>
                <a:ea typeface="Inter"/>
                <a:cs typeface="Inter"/>
                <a:sym typeface="Inter"/>
              </a:rPr>
              <a:t>05</a:t>
            </a:r>
            <a:endParaRPr/>
          </a:p>
        </p:txBody>
      </p:sp>
      <p:sp>
        <p:nvSpPr>
          <p:cNvPr id="107" name="Google Shape;107;p2"/>
          <p:cNvSpPr txBox="1"/>
          <p:nvPr/>
        </p:nvSpPr>
        <p:spPr>
          <a:xfrm>
            <a:off x="9679099" y="1181100"/>
            <a:ext cx="520080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632423"/>
                </a:solidFill>
                <a:latin typeface="Calibri"/>
                <a:ea typeface="Calibri"/>
                <a:cs typeface="Calibri"/>
                <a:sym typeface="Calibri"/>
              </a:rPr>
              <a:t>Introduction &amp; Context</a:t>
            </a:r>
            <a:endParaRPr/>
          </a:p>
        </p:txBody>
      </p:sp>
      <p:sp>
        <p:nvSpPr>
          <p:cNvPr id="108" name="Google Shape;108;p2"/>
          <p:cNvSpPr txBox="1"/>
          <p:nvPr/>
        </p:nvSpPr>
        <p:spPr>
          <a:xfrm>
            <a:off x="9332299" y="2949600"/>
            <a:ext cx="513227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632423"/>
                </a:solidFill>
                <a:latin typeface="Calibri"/>
                <a:ea typeface="Calibri"/>
                <a:cs typeface="Calibri"/>
                <a:sym typeface="Calibri"/>
              </a:rPr>
              <a:t>DS &amp; ML </a:t>
            </a:r>
            <a:endParaRPr/>
          </a:p>
        </p:txBody>
      </p:sp>
      <p:sp>
        <p:nvSpPr>
          <p:cNvPr id="109" name="Google Shape;109;p2"/>
          <p:cNvSpPr txBox="1"/>
          <p:nvPr/>
        </p:nvSpPr>
        <p:spPr>
          <a:xfrm>
            <a:off x="9390876" y="4693014"/>
            <a:ext cx="553404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632423"/>
                </a:solidFill>
                <a:latin typeface="Calibri"/>
                <a:ea typeface="Calibri"/>
                <a:cs typeface="Calibri"/>
                <a:sym typeface="Calibri"/>
              </a:rPr>
              <a:t>SaaS Productization</a:t>
            </a:r>
            <a:endParaRPr/>
          </a:p>
        </p:txBody>
      </p:sp>
      <p:sp>
        <p:nvSpPr>
          <p:cNvPr id="110" name="Google Shape;110;p2"/>
          <p:cNvSpPr txBox="1"/>
          <p:nvPr/>
        </p:nvSpPr>
        <p:spPr>
          <a:xfrm>
            <a:off x="9357475" y="6485094"/>
            <a:ext cx="559694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632423"/>
                </a:solidFill>
                <a:latin typeface="Calibri"/>
                <a:ea typeface="Calibri"/>
                <a:cs typeface="Calibri"/>
                <a:sym typeface="Calibri"/>
              </a:rPr>
              <a:t>Business Impact</a:t>
            </a:r>
            <a:endParaRPr/>
          </a:p>
        </p:txBody>
      </p:sp>
      <p:sp>
        <p:nvSpPr>
          <p:cNvPr id="111" name="Google Shape;111;p2"/>
          <p:cNvSpPr txBox="1"/>
          <p:nvPr/>
        </p:nvSpPr>
        <p:spPr>
          <a:xfrm>
            <a:off x="9350101" y="8303815"/>
            <a:ext cx="55626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632423"/>
                </a:solidFill>
                <a:latin typeface="Calibri"/>
                <a:ea typeface="Calibri"/>
                <a:cs typeface="Calibri"/>
                <a:sym typeface="Calibri"/>
              </a:rPr>
              <a:t>Conclusion</a:t>
            </a:r>
            <a:r>
              <a:rPr lang="en-US" sz="4000">
                <a:solidFill>
                  <a:schemeClr val="dk1"/>
                </a:solidFill>
                <a:latin typeface="Calibri"/>
                <a:ea typeface="Calibri"/>
                <a:cs typeface="Calibri"/>
                <a:sym typeface="Calibri"/>
              </a:rPr>
              <a:t> </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298" name="Shape 298"/>
        <p:cNvGrpSpPr/>
        <p:nvPr/>
      </p:nvGrpSpPr>
      <p:grpSpPr>
        <a:xfrm>
          <a:off x="0" y="0"/>
          <a:ext cx="0" cy="0"/>
          <a:chOff x="0" y="0"/>
          <a:chExt cx="0" cy="0"/>
        </a:xfrm>
      </p:grpSpPr>
      <p:sp>
        <p:nvSpPr>
          <p:cNvPr id="299" name="Google Shape;299;p20"/>
          <p:cNvSpPr txBox="1"/>
          <p:nvPr/>
        </p:nvSpPr>
        <p:spPr>
          <a:xfrm>
            <a:off x="676682" y="204405"/>
            <a:ext cx="102108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632423"/>
                </a:solidFill>
                <a:latin typeface="Calibri"/>
                <a:ea typeface="Calibri"/>
                <a:cs typeface="Calibri"/>
                <a:sym typeface="Calibri"/>
              </a:rPr>
              <a:t>Fraud Detection</a:t>
            </a:r>
            <a:r>
              <a:rPr b="1" lang="en-US" sz="3200">
                <a:solidFill>
                  <a:srgbClr val="632423"/>
                </a:solidFill>
                <a:latin typeface="Calibri"/>
                <a:ea typeface="Calibri"/>
                <a:cs typeface="Calibri"/>
                <a:sym typeface="Calibri"/>
              </a:rPr>
              <a:t>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p:txBody>
      </p:sp>
      <p:grpSp>
        <p:nvGrpSpPr>
          <p:cNvPr id="300" name="Google Shape;300;p20"/>
          <p:cNvGrpSpPr/>
          <p:nvPr/>
        </p:nvGrpSpPr>
        <p:grpSpPr>
          <a:xfrm>
            <a:off x="676682" y="1024877"/>
            <a:ext cx="18224091" cy="10286999"/>
            <a:chOff x="-101585" y="-359068"/>
            <a:chExt cx="2020409" cy="3068401"/>
          </a:xfrm>
        </p:grpSpPr>
        <p:sp>
          <p:nvSpPr>
            <p:cNvPr id="301" name="Google Shape;301;p20"/>
            <p:cNvSpPr/>
            <p:nvPr/>
          </p:nvSpPr>
          <p:spPr>
            <a:xfrm>
              <a:off x="-101585" y="-359068"/>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302" name="Google Shape;302;p20"/>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3" name="Google Shape;303;p20"/>
          <p:cNvSpPr/>
          <p:nvPr/>
        </p:nvSpPr>
        <p:spPr>
          <a:xfrm rot="-3126063">
            <a:off x="2541705" y="-106881"/>
            <a:ext cx="8759320" cy="12075771"/>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04" name="Google Shape;304;p20"/>
          <p:cNvPicPr preferRelativeResize="0"/>
          <p:nvPr/>
        </p:nvPicPr>
        <p:blipFill rotWithShape="1">
          <a:blip r:embed="rId4">
            <a:alphaModFix/>
          </a:blip>
          <a:srcRect b="0" l="0" r="0" t="0"/>
          <a:stretch/>
        </p:blipFill>
        <p:spPr>
          <a:xfrm>
            <a:off x="783408" y="1135870"/>
            <a:ext cx="16840200" cy="8861216"/>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308" name="Shape 308"/>
        <p:cNvGrpSpPr/>
        <p:nvPr/>
      </p:nvGrpSpPr>
      <p:grpSpPr>
        <a:xfrm>
          <a:off x="0" y="0"/>
          <a:ext cx="0" cy="0"/>
          <a:chOff x="0" y="0"/>
          <a:chExt cx="0" cy="0"/>
        </a:xfrm>
      </p:grpSpPr>
      <p:grpSp>
        <p:nvGrpSpPr>
          <p:cNvPr id="309" name="Google Shape;309;p21"/>
          <p:cNvGrpSpPr/>
          <p:nvPr/>
        </p:nvGrpSpPr>
        <p:grpSpPr>
          <a:xfrm>
            <a:off x="13944600" y="-180826"/>
            <a:ext cx="4343400" cy="10467826"/>
            <a:chOff x="0" y="-47625"/>
            <a:chExt cx="1918824" cy="2756958"/>
          </a:xfrm>
        </p:grpSpPr>
        <p:sp>
          <p:nvSpPr>
            <p:cNvPr id="310" name="Google Shape;310;p21"/>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311" name="Google Shape;311;p21"/>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2" name="Google Shape;312;p21"/>
          <p:cNvSpPr/>
          <p:nvPr/>
        </p:nvSpPr>
        <p:spPr>
          <a:xfrm rot="-1190377">
            <a:off x="14426558" y="3324716"/>
            <a:ext cx="3861402" cy="890397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21"/>
          <p:cNvSpPr txBox="1"/>
          <p:nvPr/>
        </p:nvSpPr>
        <p:spPr>
          <a:xfrm>
            <a:off x="3733800" y="764518"/>
            <a:ext cx="108204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Marketing Efficiency</a:t>
            </a:r>
            <a:endParaRPr/>
          </a:p>
        </p:txBody>
      </p:sp>
      <p:sp>
        <p:nvSpPr>
          <p:cNvPr id="314" name="Google Shape;314;p21"/>
          <p:cNvSpPr txBox="1"/>
          <p:nvPr/>
        </p:nvSpPr>
        <p:spPr>
          <a:xfrm>
            <a:off x="914400" y="2633192"/>
            <a:ext cx="12877800" cy="6001643"/>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 :</a:t>
            </a:r>
            <a:r>
              <a:rPr lang="en-US" sz="3200">
                <a:solidFill>
                  <a:srgbClr val="632423"/>
                </a:solidFill>
                <a:latin typeface="Calibri"/>
                <a:ea typeface="Calibri"/>
                <a:cs typeface="Calibri"/>
                <a:sym typeface="Calibri"/>
              </a:rPr>
              <a:t> Generic campaigns, low ROI.</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 :</a:t>
            </a:r>
            <a:r>
              <a:rPr lang="en-US" sz="3200">
                <a:solidFill>
                  <a:srgbClr val="632423"/>
                </a:solidFill>
                <a:latin typeface="Calibri"/>
                <a:ea typeface="Calibri"/>
                <a:cs typeface="Calibri"/>
                <a:sym typeface="Calibri"/>
              </a:rPr>
              <a:t> Customer segmentation &amp; targeting.</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 :</a:t>
            </a:r>
            <a:r>
              <a:rPr lang="en-US" sz="3200">
                <a:solidFill>
                  <a:srgbClr val="632423"/>
                </a:solidFill>
                <a:latin typeface="Calibri"/>
                <a:ea typeface="Calibri"/>
                <a:cs typeface="Calibri"/>
                <a:sym typeface="Calibri"/>
              </a:rPr>
              <a:t> Campaign optimizer SaaS integrated with CRM.</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 :</a:t>
            </a:r>
            <a:r>
              <a:rPr lang="en-US" sz="3200">
                <a:solidFill>
                  <a:srgbClr val="632423"/>
                </a:solidFill>
                <a:latin typeface="Calibri"/>
                <a:ea typeface="Calibri"/>
                <a:cs typeface="Calibri"/>
                <a:sym typeface="Calibri"/>
              </a:rPr>
              <a:t> Higher ROI, smarter targeting.</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 :</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SaaS segments customers based on buying history, spending behavior, and demographics, then auto-generates personalized campaigns. By targeting the right customers with relevant offers, Tanishq can significantly increase campaign ROI. The system integrates seamlessly with existing CRM tools, enabling data-driven marketing that reduces waste and delivers measurable improvements in sales effectiveness.</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318" name="Shape 318"/>
        <p:cNvGrpSpPr/>
        <p:nvPr/>
      </p:nvGrpSpPr>
      <p:grpSpPr>
        <a:xfrm>
          <a:off x="0" y="0"/>
          <a:ext cx="0" cy="0"/>
          <a:chOff x="0" y="0"/>
          <a:chExt cx="0" cy="0"/>
        </a:xfrm>
      </p:grpSpPr>
      <p:grpSp>
        <p:nvGrpSpPr>
          <p:cNvPr id="319" name="Google Shape;319;p22"/>
          <p:cNvGrpSpPr/>
          <p:nvPr/>
        </p:nvGrpSpPr>
        <p:grpSpPr>
          <a:xfrm>
            <a:off x="0" y="-194345"/>
            <a:ext cx="4343400" cy="10467826"/>
            <a:chOff x="0" y="-47625"/>
            <a:chExt cx="1918824" cy="2756958"/>
          </a:xfrm>
        </p:grpSpPr>
        <p:sp>
          <p:nvSpPr>
            <p:cNvPr id="320" name="Google Shape;320;p22"/>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321" name="Google Shape;321;p22"/>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2" name="Google Shape;322;p22"/>
          <p:cNvSpPr/>
          <p:nvPr/>
        </p:nvSpPr>
        <p:spPr>
          <a:xfrm rot="2022373">
            <a:off x="-673400" y="2942680"/>
            <a:ext cx="3861402" cy="890397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22"/>
          <p:cNvSpPr txBox="1"/>
          <p:nvPr/>
        </p:nvSpPr>
        <p:spPr>
          <a:xfrm>
            <a:off x="7848600" y="723900"/>
            <a:ext cx="1181099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u="sng">
                <a:solidFill>
                  <a:srgbClr val="632423"/>
                </a:solidFill>
                <a:latin typeface="Calibri"/>
                <a:ea typeface="Calibri"/>
                <a:cs typeface="Calibri"/>
                <a:sym typeface="Calibri"/>
                <a:hlinkClick r:id="rId4">
                  <a:extLst>
                    <a:ext uri="{A12FA001-AC4F-418D-AE19-62706E023703}">
                      <ahyp:hlinkClr val="tx"/>
                    </a:ext>
                  </a:extLst>
                </a:hlinkClick>
              </a:rPr>
              <a:t>Festival &amp; Seasonal Demand</a:t>
            </a:r>
            <a:endParaRPr sz="5200">
              <a:solidFill>
                <a:srgbClr val="632423"/>
              </a:solidFill>
              <a:latin typeface="Calibri"/>
              <a:ea typeface="Calibri"/>
              <a:cs typeface="Calibri"/>
              <a:sym typeface="Calibri"/>
            </a:endParaRPr>
          </a:p>
        </p:txBody>
      </p:sp>
      <p:sp>
        <p:nvSpPr>
          <p:cNvPr id="324" name="Google Shape;324;p22"/>
          <p:cNvSpPr txBox="1"/>
          <p:nvPr/>
        </p:nvSpPr>
        <p:spPr>
          <a:xfrm>
            <a:off x="4576916" y="2543770"/>
            <a:ext cx="13411200" cy="55092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 :</a:t>
            </a:r>
            <a:r>
              <a:rPr lang="en-US" sz="3200">
                <a:solidFill>
                  <a:srgbClr val="632423"/>
                </a:solidFill>
                <a:latin typeface="Calibri"/>
                <a:ea typeface="Calibri"/>
                <a:cs typeface="Calibri"/>
                <a:sym typeface="Calibri"/>
              </a:rPr>
              <a:t> Seasonal spikes create stock issues.</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 :</a:t>
            </a:r>
            <a:r>
              <a:rPr lang="en-US" sz="3200">
                <a:solidFill>
                  <a:srgbClr val="632423"/>
                </a:solidFill>
                <a:latin typeface="Calibri"/>
                <a:ea typeface="Calibri"/>
                <a:cs typeface="Calibri"/>
                <a:sym typeface="Calibri"/>
              </a:rPr>
              <a:t> Time-series forecasting (Prophet/LSTM).</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 :</a:t>
            </a:r>
            <a:r>
              <a:rPr lang="en-US" sz="3200">
                <a:solidFill>
                  <a:srgbClr val="632423"/>
                </a:solidFill>
                <a:latin typeface="Calibri"/>
                <a:ea typeface="Calibri"/>
                <a:cs typeface="Calibri"/>
                <a:sym typeface="Calibri"/>
              </a:rPr>
              <a:t> Seasonal forecasting SaaS integrated with inventory.</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 :</a:t>
            </a:r>
            <a:r>
              <a:rPr lang="en-US" sz="3200">
                <a:solidFill>
                  <a:srgbClr val="632423"/>
                </a:solidFill>
                <a:latin typeface="Calibri"/>
                <a:ea typeface="Calibri"/>
                <a:cs typeface="Calibri"/>
                <a:sym typeface="Calibri"/>
              </a:rPr>
              <a:t> Boosted festive sales, minimal shortages.</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 :</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SaaS analyzes historical sales data, market trends, and cultural events to predict seasonal demand surges like Diwali, weddings, or Akshaya Tritiya. By preparing inventory ahead of time, Tanishq can maximize festive sales opportunities while minimizing stockouts. This ensures the right designs are available during peak demand, boosting revenue and strengthening customer satisfaction during high-value shopping periods.</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328" name="Shape 328"/>
        <p:cNvGrpSpPr/>
        <p:nvPr/>
      </p:nvGrpSpPr>
      <p:grpSpPr>
        <a:xfrm>
          <a:off x="0" y="0"/>
          <a:ext cx="0" cy="0"/>
          <a:chOff x="0" y="0"/>
          <a:chExt cx="0" cy="0"/>
        </a:xfrm>
      </p:grpSpPr>
      <p:grpSp>
        <p:nvGrpSpPr>
          <p:cNvPr id="329" name="Google Shape;329;p23"/>
          <p:cNvGrpSpPr/>
          <p:nvPr/>
        </p:nvGrpSpPr>
        <p:grpSpPr>
          <a:xfrm>
            <a:off x="0" y="-194345"/>
            <a:ext cx="4343400" cy="10467826"/>
            <a:chOff x="0" y="-47625"/>
            <a:chExt cx="1918824" cy="2756958"/>
          </a:xfrm>
        </p:grpSpPr>
        <p:sp>
          <p:nvSpPr>
            <p:cNvPr id="330" name="Google Shape;330;p23"/>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331" name="Google Shape;331;p23"/>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2" name="Google Shape;332;p23"/>
          <p:cNvSpPr/>
          <p:nvPr/>
        </p:nvSpPr>
        <p:spPr>
          <a:xfrm rot="2022373">
            <a:off x="-673400" y="2942680"/>
            <a:ext cx="3861402" cy="890397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23"/>
          <p:cNvSpPr txBox="1"/>
          <p:nvPr/>
        </p:nvSpPr>
        <p:spPr>
          <a:xfrm>
            <a:off x="7620000" y="952500"/>
            <a:ext cx="11810998"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Upselling &amp; Cross-Selling</a:t>
            </a:r>
            <a:endParaRPr/>
          </a:p>
        </p:txBody>
      </p:sp>
      <p:sp>
        <p:nvSpPr>
          <p:cNvPr id="334" name="Google Shape;334;p23"/>
          <p:cNvSpPr txBox="1"/>
          <p:nvPr/>
        </p:nvSpPr>
        <p:spPr>
          <a:xfrm>
            <a:off x="4495800" y="2619673"/>
            <a:ext cx="13258800" cy="5509200"/>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 :</a:t>
            </a:r>
            <a:r>
              <a:rPr lang="en-US" sz="3200">
                <a:solidFill>
                  <a:srgbClr val="632423"/>
                </a:solidFill>
                <a:latin typeface="Calibri"/>
                <a:ea typeface="Calibri"/>
                <a:cs typeface="Calibri"/>
                <a:sym typeface="Calibri"/>
              </a:rPr>
              <a:t> Missed opportunities to bundle jewelry.</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 :</a:t>
            </a:r>
            <a:r>
              <a:rPr lang="en-US" sz="3200">
                <a:solidFill>
                  <a:srgbClr val="632423"/>
                </a:solidFill>
                <a:latin typeface="Calibri"/>
                <a:ea typeface="Calibri"/>
                <a:cs typeface="Calibri"/>
                <a:sym typeface="Calibri"/>
              </a:rPr>
              <a:t> Market basket analysis + cross-sell engine.</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 :</a:t>
            </a:r>
            <a:r>
              <a:rPr lang="en-US" sz="3200">
                <a:solidFill>
                  <a:srgbClr val="632423"/>
                </a:solidFill>
                <a:latin typeface="Calibri"/>
                <a:ea typeface="Calibri"/>
                <a:cs typeface="Calibri"/>
                <a:sym typeface="Calibri"/>
              </a:rPr>
              <a:t> Checkout recommendation SaaS.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 :</a:t>
            </a:r>
            <a:r>
              <a:rPr lang="en-US" sz="3200">
                <a:solidFill>
                  <a:srgbClr val="632423"/>
                </a:solidFill>
                <a:latin typeface="Calibri"/>
                <a:ea typeface="Calibri"/>
                <a:cs typeface="Calibri"/>
                <a:sym typeface="Calibri"/>
              </a:rPr>
              <a:t> Higher basket value.</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 :</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SaaS uses market basket analysis to identify jewelry items frequently purchased together. At checkout, the system automatically suggests complementary products such as necklace-earring sets or ring-bracelet combinations. This increases the average order value and enhances customer experience by offering curated bundles that feel personalized and valuable.</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338" name="Shape 338"/>
        <p:cNvGrpSpPr/>
        <p:nvPr/>
      </p:nvGrpSpPr>
      <p:grpSpPr>
        <a:xfrm>
          <a:off x="0" y="0"/>
          <a:ext cx="0" cy="0"/>
          <a:chOff x="0" y="0"/>
          <a:chExt cx="0" cy="0"/>
        </a:xfrm>
      </p:grpSpPr>
      <p:grpSp>
        <p:nvGrpSpPr>
          <p:cNvPr id="339" name="Google Shape;339;p24"/>
          <p:cNvGrpSpPr/>
          <p:nvPr/>
        </p:nvGrpSpPr>
        <p:grpSpPr>
          <a:xfrm>
            <a:off x="0" y="-194345"/>
            <a:ext cx="4343400" cy="10467826"/>
            <a:chOff x="0" y="-47625"/>
            <a:chExt cx="1918824" cy="2756958"/>
          </a:xfrm>
        </p:grpSpPr>
        <p:sp>
          <p:nvSpPr>
            <p:cNvPr id="340" name="Google Shape;340;p24"/>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341" name="Google Shape;341;p24"/>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2" name="Google Shape;342;p24"/>
          <p:cNvSpPr/>
          <p:nvPr/>
        </p:nvSpPr>
        <p:spPr>
          <a:xfrm rot="2022373">
            <a:off x="-673400" y="2942680"/>
            <a:ext cx="3861402" cy="890397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24"/>
          <p:cNvSpPr txBox="1"/>
          <p:nvPr/>
        </p:nvSpPr>
        <p:spPr>
          <a:xfrm>
            <a:off x="7010400" y="723900"/>
            <a:ext cx="1181099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Store Performance &amp; Benchmarking</a:t>
            </a:r>
            <a:endParaRPr/>
          </a:p>
        </p:txBody>
      </p:sp>
      <p:sp>
        <p:nvSpPr>
          <p:cNvPr id="344" name="Google Shape;344;p24"/>
          <p:cNvSpPr txBox="1"/>
          <p:nvPr/>
        </p:nvSpPr>
        <p:spPr>
          <a:xfrm>
            <a:off x="4648200" y="2095500"/>
            <a:ext cx="13411200" cy="6986528"/>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 : </a:t>
            </a:r>
            <a:r>
              <a:rPr lang="en-US" sz="3200">
                <a:solidFill>
                  <a:srgbClr val="632423"/>
                </a:solidFill>
                <a:latin typeface="Calibri"/>
                <a:ea typeface="Calibri"/>
                <a:cs typeface="Calibri"/>
                <a:sym typeface="Calibri"/>
              </a:rPr>
              <a:t>Lack of visibility into store-level performance compared to competitors and regions.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 : </a:t>
            </a:r>
            <a:r>
              <a:rPr lang="en-US" sz="3200">
                <a:solidFill>
                  <a:srgbClr val="632423"/>
                </a:solidFill>
                <a:latin typeface="Calibri"/>
                <a:ea typeface="Calibri"/>
                <a:cs typeface="Calibri"/>
                <a:sym typeface="Calibri"/>
              </a:rPr>
              <a:t>AI benchmarking models &amp; predictive analytics for regional performance comparison.</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 : </a:t>
            </a:r>
            <a:r>
              <a:rPr lang="en-US" sz="3200">
                <a:solidFill>
                  <a:srgbClr val="632423"/>
                </a:solidFill>
                <a:latin typeface="Calibri"/>
                <a:ea typeface="Calibri"/>
                <a:cs typeface="Calibri"/>
                <a:sym typeface="Calibri"/>
              </a:rPr>
              <a:t>Store Performance Analytics SaaS with dashboards &amp; alerts.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 : </a:t>
            </a:r>
            <a:r>
              <a:rPr lang="en-US" sz="3200">
                <a:solidFill>
                  <a:srgbClr val="632423"/>
                </a:solidFill>
                <a:latin typeface="Calibri"/>
                <a:ea typeface="Calibri"/>
                <a:cs typeface="Calibri"/>
                <a:sym typeface="Calibri"/>
              </a:rPr>
              <a:t>Improved decision-making, best-practice adoption, and store-level profitability.</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 : </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SaaS provides benchmarking across regions, formats, and competitor data. Using predictive analytics, it highlights underperforming stores, detects growth opportunities, and recommends best practices. Managers can monitor sales, conversion, and customer satisfaction in real-time, ensuring Tanishq achieves consistent growth, operational efficiency, and stronger market positioning across all locations.</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348" name="Shape 348"/>
        <p:cNvGrpSpPr/>
        <p:nvPr/>
      </p:nvGrpSpPr>
      <p:grpSpPr>
        <a:xfrm>
          <a:off x="0" y="0"/>
          <a:ext cx="0" cy="0"/>
          <a:chOff x="0" y="0"/>
          <a:chExt cx="0" cy="0"/>
        </a:xfrm>
      </p:grpSpPr>
      <p:sp>
        <p:nvSpPr>
          <p:cNvPr id="349" name="Google Shape;349;p25"/>
          <p:cNvSpPr txBox="1"/>
          <p:nvPr/>
        </p:nvSpPr>
        <p:spPr>
          <a:xfrm>
            <a:off x="676682" y="204405"/>
            <a:ext cx="102108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632423"/>
                </a:solidFill>
                <a:latin typeface="Calibri"/>
                <a:ea typeface="Calibri"/>
                <a:cs typeface="Calibri"/>
                <a:sym typeface="Calibri"/>
              </a:rPr>
              <a:t>Store Performance &amp; Benchmarking</a:t>
            </a:r>
            <a:r>
              <a:rPr b="1" lang="en-US" sz="3200">
                <a:solidFill>
                  <a:srgbClr val="632423"/>
                </a:solidFill>
                <a:latin typeface="Calibri"/>
                <a:ea typeface="Calibri"/>
                <a:cs typeface="Calibri"/>
                <a:sym typeface="Calibri"/>
              </a:rPr>
              <a:t>:</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p:txBody>
      </p:sp>
      <p:grpSp>
        <p:nvGrpSpPr>
          <p:cNvPr id="350" name="Google Shape;350;p25"/>
          <p:cNvGrpSpPr/>
          <p:nvPr/>
        </p:nvGrpSpPr>
        <p:grpSpPr>
          <a:xfrm>
            <a:off x="1616753" y="869532"/>
            <a:ext cx="16468317" cy="10286999"/>
            <a:chOff x="-101585" y="-359068"/>
            <a:chExt cx="2020409" cy="3068401"/>
          </a:xfrm>
        </p:grpSpPr>
        <p:sp>
          <p:nvSpPr>
            <p:cNvPr id="351" name="Google Shape;351;p25"/>
            <p:cNvSpPr/>
            <p:nvPr/>
          </p:nvSpPr>
          <p:spPr>
            <a:xfrm>
              <a:off x="-101585" y="-359068"/>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352" name="Google Shape;352;p25"/>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3" name="Google Shape;353;p25"/>
          <p:cNvSpPr/>
          <p:nvPr/>
        </p:nvSpPr>
        <p:spPr>
          <a:xfrm rot="-3126063">
            <a:off x="3050525" y="-282721"/>
            <a:ext cx="8759320" cy="12075771"/>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54" name="Google Shape;354;p25"/>
          <p:cNvPicPr preferRelativeResize="0"/>
          <p:nvPr/>
        </p:nvPicPr>
        <p:blipFill rotWithShape="1">
          <a:blip r:embed="rId4">
            <a:alphaModFix/>
          </a:blip>
          <a:srcRect b="0" l="0" r="0" t="0"/>
          <a:stretch/>
        </p:blipFill>
        <p:spPr>
          <a:xfrm>
            <a:off x="1643684" y="952500"/>
            <a:ext cx="15425116" cy="8917266"/>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358" name="Shape 358"/>
        <p:cNvGrpSpPr/>
        <p:nvPr/>
      </p:nvGrpSpPr>
      <p:grpSpPr>
        <a:xfrm>
          <a:off x="0" y="0"/>
          <a:ext cx="0" cy="0"/>
          <a:chOff x="0" y="0"/>
          <a:chExt cx="0" cy="0"/>
        </a:xfrm>
      </p:grpSpPr>
      <p:grpSp>
        <p:nvGrpSpPr>
          <p:cNvPr id="359" name="Google Shape;359;p26"/>
          <p:cNvGrpSpPr/>
          <p:nvPr/>
        </p:nvGrpSpPr>
        <p:grpSpPr>
          <a:xfrm>
            <a:off x="13944600" y="-180826"/>
            <a:ext cx="4343400" cy="10467826"/>
            <a:chOff x="0" y="-47625"/>
            <a:chExt cx="1918824" cy="2756958"/>
          </a:xfrm>
        </p:grpSpPr>
        <p:sp>
          <p:nvSpPr>
            <p:cNvPr id="360" name="Google Shape;360;p26"/>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361" name="Google Shape;361;p26"/>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2" name="Google Shape;362;p26"/>
          <p:cNvSpPr/>
          <p:nvPr/>
        </p:nvSpPr>
        <p:spPr>
          <a:xfrm rot="-1190377">
            <a:off x="14426558" y="3324716"/>
            <a:ext cx="3861402" cy="890397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6"/>
          <p:cNvSpPr txBox="1"/>
          <p:nvPr/>
        </p:nvSpPr>
        <p:spPr>
          <a:xfrm>
            <a:off x="2895600" y="701644"/>
            <a:ext cx="108204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Customer Sentiment &amp; Retention</a:t>
            </a:r>
            <a:endParaRPr/>
          </a:p>
        </p:txBody>
      </p:sp>
      <p:sp>
        <p:nvSpPr>
          <p:cNvPr id="364" name="Google Shape;364;p26"/>
          <p:cNvSpPr txBox="1"/>
          <p:nvPr/>
        </p:nvSpPr>
        <p:spPr>
          <a:xfrm>
            <a:off x="228600" y="2247900"/>
            <a:ext cx="13487400" cy="6278642"/>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 : </a:t>
            </a:r>
            <a:r>
              <a:rPr lang="en-US" sz="3200">
                <a:solidFill>
                  <a:srgbClr val="632423"/>
                </a:solidFill>
                <a:latin typeface="Calibri"/>
                <a:ea typeface="Calibri"/>
                <a:cs typeface="Calibri"/>
                <a:sym typeface="Calibri"/>
              </a:rPr>
              <a:t>Difficulty in identifying unhappy customers before they leave.</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 : </a:t>
            </a:r>
            <a:r>
              <a:rPr lang="en-US" sz="3200">
                <a:solidFill>
                  <a:srgbClr val="632423"/>
                </a:solidFill>
                <a:latin typeface="Calibri"/>
                <a:ea typeface="Calibri"/>
                <a:cs typeface="Calibri"/>
                <a:sym typeface="Calibri"/>
              </a:rPr>
              <a:t>NLP sentiment analysis on reviews + churn prediction models.</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 : </a:t>
            </a:r>
            <a:r>
              <a:rPr lang="en-US" sz="3200">
                <a:solidFill>
                  <a:srgbClr val="632423"/>
                </a:solidFill>
                <a:latin typeface="Calibri"/>
                <a:ea typeface="Calibri"/>
                <a:cs typeface="Calibri"/>
                <a:sym typeface="Calibri"/>
              </a:rPr>
              <a:t>Customer Sentiment &amp; Loyalty SaaS.</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 : </a:t>
            </a:r>
            <a:r>
              <a:rPr lang="en-US" sz="3200">
                <a:solidFill>
                  <a:srgbClr val="632423"/>
                </a:solidFill>
                <a:latin typeface="Calibri"/>
                <a:ea typeface="Calibri"/>
                <a:cs typeface="Calibri"/>
                <a:sym typeface="Calibri"/>
              </a:rPr>
              <a:t>Higher retention, stronger brand trust, and reduced churn rate.</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SaaS captures customer reviews, social media posts, and feedback, applying NLP to detect satisfaction levels in real-time. By combining this with churn prediction, at-risk customers are identified early. Personalized offers, loyalty rewards, and proactive engagement strategies are triggered, improving customer retention and building long-term brand loyalty for Tanishq.</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368" name="Shape 368"/>
        <p:cNvGrpSpPr/>
        <p:nvPr/>
      </p:nvGrpSpPr>
      <p:grpSpPr>
        <a:xfrm>
          <a:off x="0" y="0"/>
          <a:ext cx="0" cy="0"/>
          <a:chOff x="0" y="0"/>
          <a:chExt cx="0" cy="0"/>
        </a:xfrm>
      </p:grpSpPr>
      <p:sp>
        <p:nvSpPr>
          <p:cNvPr id="369" name="Google Shape;369;p27"/>
          <p:cNvSpPr txBox="1"/>
          <p:nvPr/>
        </p:nvSpPr>
        <p:spPr>
          <a:xfrm>
            <a:off x="676682" y="204405"/>
            <a:ext cx="102108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632423"/>
                </a:solidFill>
                <a:latin typeface="Calibri"/>
                <a:ea typeface="Calibri"/>
                <a:cs typeface="Calibri"/>
                <a:sym typeface="Calibri"/>
              </a:rPr>
              <a:t>Customer Sentiment &amp; Retention</a:t>
            </a:r>
            <a:r>
              <a:rPr b="1" lang="en-US" sz="3200">
                <a:solidFill>
                  <a:srgbClr val="632423"/>
                </a:solidFill>
                <a:latin typeface="Calibri"/>
                <a:ea typeface="Calibri"/>
                <a:cs typeface="Calibri"/>
                <a:sym typeface="Calibri"/>
              </a:rPr>
              <a:t>:</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p:txBody>
      </p:sp>
      <p:grpSp>
        <p:nvGrpSpPr>
          <p:cNvPr id="370" name="Google Shape;370;p27"/>
          <p:cNvGrpSpPr/>
          <p:nvPr/>
        </p:nvGrpSpPr>
        <p:grpSpPr>
          <a:xfrm>
            <a:off x="2438403" y="989235"/>
            <a:ext cx="15410257" cy="10286999"/>
            <a:chOff x="-66746" y="-359068"/>
            <a:chExt cx="1985570" cy="3068401"/>
          </a:xfrm>
        </p:grpSpPr>
        <p:sp>
          <p:nvSpPr>
            <p:cNvPr id="371" name="Google Shape;371;p27"/>
            <p:cNvSpPr/>
            <p:nvPr/>
          </p:nvSpPr>
          <p:spPr>
            <a:xfrm>
              <a:off x="-66746" y="-359068"/>
              <a:ext cx="1883985"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372" name="Google Shape;372;p27"/>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3" name="Google Shape;373;p27"/>
          <p:cNvSpPr/>
          <p:nvPr/>
        </p:nvSpPr>
        <p:spPr>
          <a:xfrm rot="-3126063">
            <a:off x="5208705" y="174481"/>
            <a:ext cx="8759320" cy="12075771"/>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74" name="Google Shape;374;p27"/>
          <p:cNvPicPr preferRelativeResize="0"/>
          <p:nvPr/>
        </p:nvPicPr>
        <p:blipFill rotWithShape="1">
          <a:blip r:embed="rId4">
            <a:alphaModFix/>
          </a:blip>
          <a:srcRect b="0" l="0" r="0" t="0"/>
          <a:stretch/>
        </p:blipFill>
        <p:spPr>
          <a:xfrm>
            <a:off x="2606947" y="1225536"/>
            <a:ext cx="14284753" cy="86106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378" name="Shape 378"/>
        <p:cNvGrpSpPr/>
        <p:nvPr/>
      </p:nvGrpSpPr>
      <p:grpSpPr>
        <a:xfrm>
          <a:off x="0" y="0"/>
          <a:ext cx="0" cy="0"/>
          <a:chOff x="0" y="0"/>
          <a:chExt cx="0" cy="0"/>
        </a:xfrm>
      </p:grpSpPr>
      <p:grpSp>
        <p:nvGrpSpPr>
          <p:cNvPr id="379" name="Google Shape;379;p28"/>
          <p:cNvGrpSpPr/>
          <p:nvPr/>
        </p:nvGrpSpPr>
        <p:grpSpPr>
          <a:xfrm>
            <a:off x="14401800" y="-180826"/>
            <a:ext cx="3886200" cy="10467826"/>
            <a:chOff x="0" y="-47625"/>
            <a:chExt cx="1918824" cy="2756958"/>
          </a:xfrm>
        </p:grpSpPr>
        <p:sp>
          <p:nvSpPr>
            <p:cNvPr id="380" name="Google Shape;380;p28"/>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381" name="Google Shape;381;p28"/>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2" name="Google Shape;382;p28"/>
          <p:cNvSpPr/>
          <p:nvPr/>
        </p:nvSpPr>
        <p:spPr>
          <a:xfrm rot="-1190377">
            <a:off x="14820958" y="3255742"/>
            <a:ext cx="3454939" cy="890397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8"/>
          <p:cNvSpPr txBox="1"/>
          <p:nvPr/>
        </p:nvSpPr>
        <p:spPr>
          <a:xfrm>
            <a:off x="587477" y="1286385"/>
            <a:ext cx="13944600"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u="sng">
                <a:solidFill>
                  <a:srgbClr val="632423"/>
                </a:solidFill>
                <a:latin typeface="Calibri"/>
                <a:ea typeface="Calibri"/>
                <a:cs typeface="Calibri"/>
                <a:sym typeface="Calibri"/>
                <a:hlinkClick r:id="rId4">
                  <a:extLst>
                    <a:ext uri="{A12FA001-AC4F-418D-AE19-62706E023703}">
                      <ahyp:hlinkClr val="tx"/>
                    </a:ext>
                  </a:extLst>
                </a:hlinkClick>
              </a:rPr>
              <a:t>Geo-Intelligence for Store Expansion &amp; Marketing</a:t>
            </a:r>
            <a:endParaRPr sz="5200">
              <a:solidFill>
                <a:srgbClr val="632423"/>
              </a:solidFill>
              <a:latin typeface="Calibri"/>
              <a:ea typeface="Calibri"/>
              <a:cs typeface="Calibri"/>
              <a:sym typeface="Calibri"/>
            </a:endParaRPr>
          </a:p>
        </p:txBody>
      </p:sp>
      <p:sp>
        <p:nvSpPr>
          <p:cNvPr id="384" name="Google Shape;384;p28"/>
          <p:cNvSpPr txBox="1"/>
          <p:nvPr/>
        </p:nvSpPr>
        <p:spPr>
          <a:xfrm>
            <a:off x="7374" y="3543300"/>
            <a:ext cx="14436213" cy="4031873"/>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a:t>
            </a:r>
            <a:r>
              <a:rPr lang="en-US" sz="3200">
                <a:solidFill>
                  <a:srgbClr val="632423"/>
                </a:solidFill>
                <a:latin typeface="Calibri"/>
                <a:ea typeface="Calibri"/>
                <a:cs typeface="Calibri"/>
                <a:sym typeface="Calibri"/>
              </a:rPr>
              <a:t> Expansion decisions lack AI-powered location intelligence.</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a:t>
            </a:r>
            <a:r>
              <a:rPr lang="en-US" sz="3200">
                <a:solidFill>
                  <a:srgbClr val="632423"/>
                </a:solidFill>
                <a:latin typeface="Calibri"/>
                <a:ea typeface="Calibri"/>
                <a:cs typeface="Calibri"/>
                <a:sym typeface="Calibri"/>
              </a:rPr>
              <a:t> Geo-clustering + income &amp; festival intensity modeling.</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a:t>
            </a:r>
            <a:r>
              <a:rPr lang="en-US" sz="3200">
                <a:solidFill>
                  <a:srgbClr val="632423"/>
                </a:solidFill>
                <a:latin typeface="Calibri"/>
                <a:ea typeface="Calibri"/>
                <a:cs typeface="Calibri"/>
                <a:sym typeface="Calibri"/>
              </a:rPr>
              <a:t> Expansion &amp; hyperlocal marketing planner.</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a:t>
            </a:r>
            <a:r>
              <a:rPr lang="en-US" sz="3200">
                <a:solidFill>
                  <a:srgbClr val="632423"/>
                </a:solidFill>
                <a:latin typeface="Calibri"/>
                <a:ea typeface="Calibri"/>
                <a:cs typeface="Calibri"/>
                <a:sym typeface="Calibri"/>
              </a:rPr>
              <a:t> Smarter store expansion, better targeted campaigns, reduced ad waste.</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AI platform analyzes demographics, income levels, and festival culture to suggest new store locations and run hyperlocal marketing campaigns. This ensures Tanishq is always in the right market at the right time.</a:t>
            </a:r>
            <a:endParaRPr/>
          </a:p>
        </p:txBody>
      </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388" name="Shape 388"/>
        <p:cNvGrpSpPr/>
        <p:nvPr/>
      </p:nvGrpSpPr>
      <p:grpSpPr>
        <a:xfrm>
          <a:off x="0" y="0"/>
          <a:ext cx="0" cy="0"/>
          <a:chOff x="0" y="0"/>
          <a:chExt cx="0" cy="0"/>
        </a:xfrm>
      </p:grpSpPr>
      <p:sp>
        <p:nvSpPr>
          <p:cNvPr id="389" name="Google Shape;389;p29"/>
          <p:cNvSpPr txBox="1"/>
          <p:nvPr/>
        </p:nvSpPr>
        <p:spPr>
          <a:xfrm>
            <a:off x="642269" y="206473"/>
            <a:ext cx="102108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632423"/>
                </a:solidFill>
                <a:latin typeface="Calibri"/>
                <a:ea typeface="Calibri"/>
                <a:cs typeface="Calibri"/>
                <a:sym typeface="Calibri"/>
              </a:rPr>
              <a:t>Geo-Intelligence for Store Expansion &amp; Marketing : </a:t>
            </a:r>
            <a:endParaRPr/>
          </a:p>
        </p:txBody>
      </p:sp>
      <p:grpSp>
        <p:nvGrpSpPr>
          <p:cNvPr id="390" name="Google Shape;390;p29"/>
          <p:cNvGrpSpPr/>
          <p:nvPr/>
        </p:nvGrpSpPr>
        <p:grpSpPr>
          <a:xfrm>
            <a:off x="3429000" y="1104900"/>
            <a:ext cx="11963400" cy="9829800"/>
            <a:chOff x="-101585" y="-359068"/>
            <a:chExt cx="2020409" cy="3068401"/>
          </a:xfrm>
        </p:grpSpPr>
        <p:sp>
          <p:nvSpPr>
            <p:cNvPr id="391" name="Google Shape;391;p29"/>
            <p:cNvSpPr/>
            <p:nvPr/>
          </p:nvSpPr>
          <p:spPr>
            <a:xfrm>
              <a:off x="-101585" y="-359068"/>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392" name="Google Shape;392;p29"/>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93" name="Google Shape;393;p29"/>
          <p:cNvPicPr preferRelativeResize="0"/>
          <p:nvPr/>
        </p:nvPicPr>
        <p:blipFill rotWithShape="1">
          <a:blip r:embed="rId3">
            <a:alphaModFix/>
          </a:blip>
          <a:srcRect b="0" l="0" r="0" t="0"/>
          <a:stretch/>
        </p:blipFill>
        <p:spPr>
          <a:xfrm>
            <a:off x="3733800" y="1289725"/>
            <a:ext cx="10820400" cy="8309854"/>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115" name="Shape 115"/>
        <p:cNvGrpSpPr/>
        <p:nvPr/>
      </p:nvGrpSpPr>
      <p:grpSpPr>
        <a:xfrm>
          <a:off x="0" y="0"/>
          <a:ext cx="0" cy="0"/>
          <a:chOff x="0" y="0"/>
          <a:chExt cx="0" cy="0"/>
        </a:xfrm>
      </p:grpSpPr>
      <p:grpSp>
        <p:nvGrpSpPr>
          <p:cNvPr id="116" name="Google Shape;116;p3"/>
          <p:cNvGrpSpPr/>
          <p:nvPr/>
        </p:nvGrpSpPr>
        <p:grpSpPr>
          <a:xfrm>
            <a:off x="0" y="-180826"/>
            <a:ext cx="7285533" cy="10467826"/>
            <a:chOff x="0" y="-47625"/>
            <a:chExt cx="1918824" cy="2756958"/>
          </a:xfrm>
        </p:grpSpPr>
        <p:sp>
          <p:nvSpPr>
            <p:cNvPr id="117" name="Google Shape;117;p3"/>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118" name="Google Shape;118;p3"/>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9" name="Google Shape;119;p3"/>
          <p:cNvSpPr/>
          <p:nvPr/>
        </p:nvSpPr>
        <p:spPr>
          <a:xfrm rot="-672592">
            <a:off x="126451" y="4387418"/>
            <a:ext cx="2304096" cy="697330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3"/>
          <p:cNvSpPr txBox="1"/>
          <p:nvPr/>
        </p:nvSpPr>
        <p:spPr>
          <a:xfrm>
            <a:off x="9274650" y="-23875"/>
            <a:ext cx="8115300" cy="800400"/>
          </a:xfrm>
          <a:prstGeom prst="rect">
            <a:avLst/>
          </a:prstGeom>
          <a:noFill/>
          <a:ln>
            <a:noFill/>
          </a:ln>
        </p:spPr>
        <p:txBody>
          <a:bodyPr anchorCtr="0" anchor="t" bIns="0" lIns="0" spcFirstLastPara="1" rIns="0" wrap="square" tIns="0">
            <a:spAutoFit/>
          </a:bodyPr>
          <a:lstStyle/>
          <a:p>
            <a:pPr indent="0" lvl="0" marL="0" marR="0" rtl="0" algn="l">
              <a:lnSpc>
                <a:spcPct val="193846"/>
              </a:lnSpc>
              <a:spcBef>
                <a:spcPts val="0"/>
              </a:spcBef>
              <a:spcAft>
                <a:spcPts val="0"/>
              </a:spcAft>
              <a:buNone/>
            </a:pPr>
            <a:r>
              <a:rPr lang="en-US" sz="5200">
                <a:solidFill>
                  <a:srgbClr val="632423"/>
                </a:solidFill>
                <a:latin typeface="Calibri"/>
                <a:ea typeface="Calibri"/>
                <a:cs typeface="Calibri"/>
                <a:sym typeface="Calibri"/>
              </a:rPr>
              <a:t>1. Introduction &amp; Context</a:t>
            </a:r>
            <a:endParaRPr b="1" i="1" sz="5200">
              <a:solidFill>
                <a:srgbClr val="632423"/>
              </a:solidFill>
              <a:latin typeface="Cormorant Garamond"/>
              <a:ea typeface="Cormorant Garamond"/>
              <a:cs typeface="Cormorant Garamond"/>
              <a:sym typeface="Cormorant Garamond"/>
            </a:endParaRPr>
          </a:p>
        </p:txBody>
      </p:sp>
      <p:sp>
        <p:nvSpPr>
          <p:cNvPr id="121" name="Google Shape;121;p3"/>
          <p:cNvSpPr txBox="1"/>
          <p:nvPr/>
        </p:nvSpPr>
        <p:spPr>
          <a:xfrm>
            <a:off x="7543800" y="767507"/>
            <a:ext cx="10515600" cy="9571851"/>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rgbClr val="632423"/>
              </a:buClr>
              <a:buSzPts val="2800"/>
              <a:buFont typeface="Noto Sans Symbols"/>
              <a:buChar char="⮚"/>
            </a:pPr>
            <a:r>
              <a:rPr b="1" lang="en-US" sz="2800">
                <a:solidFill>
                  <a:srgbClr val="632423"/>
                </a:solidFill>
                <a:latin typeface="Calibri"/>
                <a:ea typeface="Calibri"/>
                <a:cs typeface="Calibri"/>
                <a:sym typeface="Calibri"/>
              </a:rPr>
              <a:t>Tanishq</a:t>
            </a:r>
            <a:r>
              <a:rPr lang="en-US" sz="2800">
                <a:solidFill>
                  <a:srgbClr val="632423"/>
                </a:solidFill>
                <a:latin typeface="Calibri"/>
                <a:ea typeface="Calibri"/>
                <a:cs typeface="Calibri"/>
                <a:sym typeface="Calibri"/>
              </a:rPr>
              <a:t>, India’s largest jewelry retailer, continues to operate in a </a:t>
            </a:r>
            <a:r>
              <a:rPr b="1" lang="en-US" sz="2800">
                <a:solidFill>
                  <a:srgbClr val="632423"/>
                </a:solidFill>
                <a:latin typeface="Calibri"/>
                <a:ea typeface="Calibri"/>
                <a:cs typeface="Calibri"/>
                <a:sym typeface="Calibri"/>
              </a:rPr>
              <a:t>highly dynamic market</a:t>
            </a:r>
            <a:r>
              <a:rPr lang="en-US" sz="2800">
                <a:solidFill>
                  <a:srgbClr val="632423"/>
                </a:solidFill>
                <a:latin typeface="Calibri"/>
                <a:ea typeface="Calibri"/>
                <a:cs typeface="Calibri"/>
                <a:sym typeface="Calibri"/>
              </a:rPr>
              <a:t> shaped by festivals, weddings, shifting consumer behavior, and volatile global gold prices.</a:t>
            </a:r>
            <a:endParaRPr/>
          </a:p>
          <a:p>
            <a:pPr indent="-285750" lvl="0" marL="285750" marR="0" rtl="0" algn="just">
              <a:spcBef>
                <a:spcPts val="0"/>
              </a:spcBef>
              <a:spcAft>
                <a:spcPts val="0"/>
              </a:spcAft>
              <a:buClr>
                <a:srgbClr val="632423"/>
              </a:buClr>
              <a:buSzPts val="2800"/>
              <a:buFont typeface="Noto Sans Symbols"/>
              <a:buChar char="⮚"/>
            </a:pPr>
            <a:r>
              <a:rPr lang="en-US" sz="2800">
                <a:solidFill>
                  <a:srgbClr val="632423"/>
                </a:solidFill>
                <a:latin typeface="Calibri"/>
                <a:ea typeface="Calibri"/>
                <a:cs typeface="Calibri"/>
                <a:sym typeface="Calibri"/>
              </a:rPr>
              <a:t>While Tanishq has adopted advanced tools like </a:t>
            </a:r>
            <a:r>
              <a:rPr b="1" lang="en-US" sz="2800">
                <a:solidFill>
                  <a:srgbClr val="632423"/>
                </a:solidFill>
                <a:latin typeface="Calibri"/>
                <a:ea typeface="Calibri"/>
                <a:cs typeface="Calibri"/>
                <a:sym typeface="Calibri"/>
              </a:rPr>
              <a:t>Oracle ERP, WebAR Try-On, MoEngage personalization, and conversational AI</a:t>
            </a:r>
            <a:r>
              <a:rPr lang="en-US" sz="2800">
                <a:solidFill>
                  <a:srgbClr val="632423"/>
                </a:solidFill>
                <a:latin typeface="Calibri"/>
                <a:ea typeface="Calibri"/>
                <a:cs typeface="Calibri"/>
                <a:sym typeface="Calibri"/>
              </a:rPr>
              <a:t>, critical gaps remain in areas such as </a:t>
            </a:r>
            <a:r>
              <a:rPr b="1" lang="en-US" sz="2800">
                <a:solidFill>
                  <a:srgbClr val="632423"/>
                </a:solidFill>
                <a:latin typeface="Calibri"/>
                <a:ea typeface="Calibri"/>
                <a:cs typeface="Calibri"/>
                <a:sym typeface="Calibri"/>
              </a:rPr>
              <a:t>real-time supply chain optimization, dynamic pricing, and predictive customer loyalty modeling</a:t>
            </a:r>
            <a:r>
              <a:rPr lang="en-US" sz="2800">
                <a:solidFill>
                  <a:srgbClr val="632423"/>
                </a:solidFill>
                <a:latin typeface="Calibri"/>
                <a:ea typeface="Calibri"/>
                <a:cs typeface="Calibri"/>
                <a:sym typeface="Calibri"/>
              </a:rPr>
              <a:t>.</a:t>
            </a:r>
            <a:endParaRPr/>
          </a:p>
          <a:p>
            <a:pPr indent="-285750" lvl="0" marL="285750" marR="0" rtl="0" algn="just">
              <a:spcBef>
                <a:spcPts val="0"/>
              </a:spcBef>
              <a:spcAft>
                <a:spcPts val="0"/>
              </a:spcAft>
              <a:buClr>
                <a:srgbClr val="632423"/>
              </a:buClr>
              <a:buSzPts val="2800"/>
              <a:buFont typeface="Noto Sans Symbols"/>
              <a:buChar char="⮚"/>
            </a:pPr>
            <a:r>
              <a:rPr lang="en-US" sz="2800">
                <a:solidFill>
                  <a:srgbClr val="632423"/>
                </a:solidFill>
                <a:latin typeface="Calibri"/>
                <a:ea typeface="Calibri"/>
                <a:cs typeface="Calibri"/>
                <a:sym typeface="Calibri"/>
              </a:rPr>
              <a:t>Modern customers demand </a:t>
            </a:r>
            <a:r>
              <a:rPr b="1" lang="en-US" sz="2800">
                <a:solidFill>
                  <a:srgbClr val="632423"/>
                </a:solidFill>
                <a:latin typeface="Calibri"/>
                <a:ea typeface="Calibri"/>
                <a:cs typeface="Calibri"/>
                <a:sym typeface="Calibri"/>
              </a:rPr>
              <a:t>hyper-personalized experiences, instant transparency, and omni-channel convenience</a:t>
            </a:r>
            <a:r>
              <a:rPr lang="en-US" sz="2800">
                <a:solidFill>
                  <a:srgbClr val="632423"/>
                </a:solidFill>
                <a:latin typeface="Calibri"/>
                <a:ea typeface="Calibri"/>
                <a:cs typeface="Calibri"/>
                <a:sym typeface="Calibri"/>
              </a:rPr>
              <a:t>, expecting brands to predict their needs before they even ask.</a:t>
            </a:r>
            <a:endParaRPr/>
          </a:p>
          <a:p>
            <a:pPr indent="-285750" lvl="0" marL="285750" marR="0" rtl="0" algn="just">
              <a:spcBef>
                <a:spcPts val="0"/>
              </a:spcBef>
              <a:spcAft>
                <a:spcPts val="0"/>
              </a:spcAft>
              <a:buClr>
                <a:srgbClr val="632423"/>
              </a:buClr>
              <a:buSzPts val="2800"/>
              <a:buFont typeface="Noto Sans Symbols"/>
              <a:buChar char="⮚"/>
            </a:pPr>
            <a:r>
              <a:rPr lang="en-US" sz="2800">
                <a:solidFill>
                  <a:srgbClr val="632423"/>
                </a:solidFill>
                <a:latin typeface="Calibri"/>
                <a:ea typeface="Calibri"/>
                <a:cs typeface="Calibri"/>
                <a:sym typeface="Calibri"/>
              </a:rPr>
              <a:t>Reliance on </a:t>
            </a:r>
            <a:r>
              <a:rPr b="1" lang="en-US" sz="2800">
                <a:solidFill>
                  <a:srgbClr val="632423"/>
                </a:solidFill>
                <a:latin typeface="Calibri"/>
                <a:ea typeface="Calibri"/>
                <a:cs typeface="Calibri"/>
                <a:sym typeface="Calibri"/>
              </a:rPr>
              <a:t>traditional decision-making methods</a:t>
            </a:r>
            <a:r>
              <a:rPr lang="en-US" sz="2800">
                <a:solidFill>
                  <a:srgbClr val="632423"/>
                </a:solidFill>
                <a:latin typeface="Calibri"/>
                <a:ea typeface="Calibri"/>
                <a:cs typeface="Calibri"/>
                <a:sym typeface="Calibri"/>
              </a:rPr>
              <a:t> leads to risks like </a:t>
            </a:r>
            <a:r>
              <a:rPr b="1" lang="en-US" sz="2800">
                <a:solidFill>
                  <a:srgbClr val="632423"/>
                </a:solidFill>
                <a:latin typeface="Calibri"/>
                <a:ea typeface="Calibri"/>
                <a:cs typeface="Calibri"/>
                <a:sym typeface="Calibri"/>
              </a:rPr>
              <a:t>dead stock, missed sales opportunities, long queues during festive rush, and limited insights from in-store traffic</a:t>
            </a:r>
            <a:endParaRPr/>
          </a:p>
          <a:p>
            <a:pPr indent="-285750" lvl="0" marL="285750" marR="0" rtl="0" algn="just">
              <a:spcBef>
                <a:spcPts val="0"/>
              </a:spcBef>
              <a:spcAft>
                <a:spcPts val="0"/>
              </a:spcAft>
              <a:buClr>
                <a:srgbClr val="632423"/>
              </a:buClr>
              <a:buSzPts val="2800"/>
              <a:buFont typeface="Noto Sans Symbols"/>
              <a:buChar char="⮚"/>
            </a:pPr>
            <a:r>
              <a:rPr b="1" lang="en-US" sz="2800">
                <a:solidFill>
                  <a:srgbClr val="632423"/>
                </a:solidFill>
                <a:latin typeface="Calibri"/>
                <a:ea typeface="Calibri"/>
                <a:cs typeface="Calibri"/>
                <a:sym typeface="Calibri"/>
              </a:rPr>
              <a:t>Data Science &amp; Machine Learning</a:t>
            </a:r>
            <a:r>
              <a:rPr lang="en-US" sz="2800">
                <a:solidFill>
                  <a:srgbClr val="632423"/>
                </a:solidFill>
                <a:latin typeface="Calibri"/>
                <a:ea typeface="Calibri"/>
                <a:cs typeface="Calibri"/>
                <a:sym typeface="Calibri"/>
              </a:rPr>
              <a:t> can bridge these gaps—through predictive analytics, computer vision, voice AI, and intelligent demand forecasting—to </a:t>
            </a:r>
            <a:r>
              <a:rPr b="1" lang="en-US" sz="2800">
                <a:solidFill>
                  <a:srgbClr val="632423"/>
                </a:solidFill>
                <a:latin typeface="Calibri"/>
                <a:ea typeface="Calibri"/>
                <a:cs typeface="Calibri"/>
                <a:sym typeface="Calibri"/>
              </a:rPr>
              <a:t>future-proof Tanishq’s operations</a:t>
            </a:r>
            <a:r>
              <a:rPr lang="en-US" sz="2800">
                <a:solidFill>
                  <a:schemeClr val="dk1"/>
                </a:solidFill>
                <a:latin typeface="Calibri"/>
                <a:ea typeface="Calibri"/>
                <a:cs typeface="Calibri"/>
                <a:sym typeface="Calibri"/>
              </a:rPr>
              <a:t>.</a:t>
            </a:r>
            <a:endParaRPr/>
          </a:p>
          <a:p>
            <a:pPr indent="-285750" lvl="0" marL="285750" marR="0" rtl="0" algn="just">
              <a:spcBef>
                <a:spcPts val="0"/>
              </a:spcBef>
              <a:spcAft>
                <a:spcPts val="0"/>
              </a:spcAft>
              <a:buClr>
                <a:srgbClr val="632423"/>
              </a:buClr>
              <a:buSzPts val="2800"/>
              <a:buFont typeface="Noto Sans Symbols"/>
              <a:buChar char="⮚"/>
            </a:pPr>
            <a:r>
              <a:rPr lang="en-US" sz="2800">
                <a:solidFill>
                  <a:srgbClr val="632423"/>
                </a:solidFill>
                <a:latin typeface="Calibri"/>
                <a:ea typeface="Calibri"/>
                <a:cs typeface="Calibri"/>
                <a:sym typeface="Calibri"/>
              </a:rPr>
              <a:t>By deploying </a:t>
            </a:r>
            <a:r>
              <a:rPr b="1" lang="en-US" sz="2800">
                <a:solidFill>
                  <a:srgbClr val="632423"/>
                </a:solidFill>
                <a:latin typeface="Calibri"/>
                <a:ea typeface="Calibri"/>
                <a:cs typeface="Calibri"/>
                <a:sym typeface="Calibri"/>
              </a:rPr>
              <a:t>SaaS-based AI platforms</a:t>
            </a:r>
            <a:r>
              <a:rPr lang="en-US" sz="2800">
                <a:solidFill>
                  <a:srgbClr val="632423"/>
                </a:solidFill>
                <a:latin typeface="Calibri"/>
                <a:ea typeface="Calibri"/>
                <a:cs typeface="Calibri"/>
                <a:sym typeface="Calibri"/>
              </a:rPr>
              <a:t>, Tanishq can scale innovation quickly, integrate with existing </a:t>
            </a:r>
            <a:r>
              <a:rPr b="1" lang="en-US" sz="2800">
                <a:solidFill>
                  <a:srgbClr val="632423"/>
                </a:solidFill>
                <a:latin typeface="Calibri"/>
                <a:ea typeface="Calibri"/>
                <a:cs typeface="Calibri"/>
                <a:sym typeface="Calibri"/>
              </a:rPr>
              <a:t>ERP, CRM, and digital platforms</a:t>
            </a:r>
            <a:r>
              <a:rPr lang="en-US" sz="2800">
                <a:solidFill>
                  <a:srgbClr val="632423"/>
                </a:solidFill>
                <a:latin typeface="Calibri"/>
                <a:ea typeface="Calibri"/>
                <a:cs typeface="Calibri"/>
                <a:sym typeface="Calibri"/>
              </a:rPr>
              <a:t>, and achieve agility without heavy infrastructure costs</a:t>
            </a:r>
            <a:r>
              <a:rPr lang="en-US" sz="2800">
                <a:solidFill>
                  <a:schemeClr val="dk1"/>
                </a:solidFill>
                <a:latin typeface="Calibri"/>
                <a:ea typeface="Calibri"/>
                <a:cs typeface="Calibri"/>
                <a:sym typeface="Calibri"/>
              </a:rPr>
              <a:t>.</a:t>
            </a:r>
            <a:endParaRPr/>
          </a:p>
          <a:p>
            <a:pPr indent="-285750" lvl="0" marL="285750" marR="0" rtl="0" algn="just">
              <a:spcBef>
                <a:spcPts val="0"/>
              </a:spcBef>
              <a:spcAft>
                <a:spcPts val="0"/>
              </a:spcAft>
              <a:buClr>
                <a:srgbClr val="632423"/>
              </a:buClr>
              <a:buSzPts val="2800"/>
              <a:buFont typeface="Noto Sans Symbols"/>
              <a:buChar char="⮚"/>
            </a:pPr>
            <a:r>
              <a:rPr lang="en-US" sz="2800">
                <a:solidFill>
                  <a:srgbClr val="632423"/>
                </a:solidFill>
                <a:latin typeface="Calibri"/>
                <a:ea typeface="Calibri"/>
                <a:cs typeface="Calibri"/>
                <a:sym typeface="Calibri"/>
              </a:rPr>
              <a:t>This transformation positions Tanishq not just as a jewelry brand, but as a </a:t>
            </a:r>
            <a:r>
              <a:rPr b="1" lang="en-US" sz="2800">
                <a:solidFill>
                  <a:srgbClr val="632423"/>
                </a:solidFill>
                <a:latin typeface="Calibri"/>
                <a:ea typeface="Calibri"/>
                <a:cs typeface="Calibri"/>
                <a:sym typeface="Calibri"/>
              </a:rPr>
              <a:t>data-driven, AI-enabled luxury retailer</a:t>
            </a:r>
            <a:r>
              <a:rPr lang="en-US" sz="2800">
                <a:solidFill>
                  <a:srgbClr val="632423"/>
                </a:solidFill>
                <a:latin typeface="Calibri"/>
                <a:ea typeface="Calibri"/>
                <a:cs typeface="Calibri"/>
                <a:sym typeface="Calibri"/>
              </a:rPr>
              <a:t> setting global benchmarks in efficiency, personalization, and customer trust.</a:t>
            </a:r>
            <a:endParaRPr/>
          </a:p>
        </p:txBody>
      </p:sp>
      <p:sp>
        <p:nvSpPr>
          <p:cNvPr id="122" name="Google Shape;122;p3"/>
          <p:cNvSpPr/>
          <p:nvPr/>
        </p:nvSpPr>
        <p:spPr>
          <a:xfrm>
            <a:off x="1678109" y="-23872"/>
            <a:ext cx="5741819" cy="10363230"/>
          </a:xfrm>
          <a:custGeom>
            <a:rect b="b" l="l" r="r" t="t"/>
            <a:pathLst>
              <a:path extrusionOk="0" h="1593725" w="889558">
                <a:moveTo>
                  <a:pt x="0" y="0"/>
                </a:moveTo>
                <a:lnTo>
                  <a:pt x="889558" y="0"/>
                </a:lnTo>
                <a:lnTo>
                  <a:pt x="889558" y="1593725"/>
                </a:lnTo>
                <a:lnTo>
                  <a:pt x="0" y="1593725"/>
                </a:lnTo>
                <a:close/>
              </a:path>
            </a:pathLst>
          </a:custGeom>
          <a:blipFill rotWithShape="1">
            <a:blip r:embed="rId4">
              <a:alphaModFix/>
            </a:blip>
            <a:stretch>
              <a:fillRect b="0" l="-30711" r="-13970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398" name="Shape 398"/>
        <p:cNvGrpSpPr/>
        <p:nvPr/>
      </p:nvGrpSpPr>
      <p:grpSpPr>
        <a:xfrm>
          <a:off x="0" y="0"/>
          <a:ext cx="0" cy="0"/>
          <a:chOff x="0" y="0"/>
          <a:chExt cx="0" cy="0"/>
        </a:xfrm>
      </p:grpSpPr>
      <p:grpSp>
        <p:nvGrpSpPr>
          <p:cNvPr id="399" name="Google Shape;399;p30"/>
          <p:cNvGrpSpPr/>
          <p:nvPr/>
        </p:nvGrpSpPr>
        <p:grpSpPr>
          <a:xfrm>
            <a:off x="14401800" y="-180826"/>
            <a:ext cx="3886200" cy="10467826"/>
            <a:chOff x="0" y="-47625"/>
            <a:chExt cx="1918824" cy="2756958"/>
          </a:xfrm>
        </p:grpSpPr>
        <p:sp>
          <p:nvSpPr>
            <p:cNvPr id="400" name="Google Shape;400;p30"/>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401" name="Google Shape;401;p30"/>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2" name="Google Shape;402;p30"/>
          <p:cNvSpPr/>
          <p:nvPr/>
        </p:nvSpPr>
        <p:spPr>
          <a:xfrm rot="-1049100">
            <a:off x="14821410" y="3170828"/>
            <a:ext cx="3454939" cy="890397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30"/>
          <p:cNvSpPr txBox="1"/>
          <p:nvPr/>
        </p:nvSpPr>
        <p:spPr>
          <a:xfrm>
            <a:off x="1680052" y="342900"/>
            <a:ext cx="108204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200">
                <a:solidFill>
                  <a:srgbClr val="632423"/>
                </a:solidFill>
                <a:latin typeface="Calibri"/>
                <a:ea typeface="Calibri"/>
                <a:cs typeface="Calibri"/>
                <a:sym typeface="Calibri"/>
              </a:rPr>
              <a:t>Rasa Chatbot for Tanishq</a:t>
            </a:r>
            <a:endParaRPr/>
          </a:p>
        </p:txBody>
      </p:sp>
      <p:sp>
        <p:nvSpPr>
          <p:cNvPr id="404" name="Google Shape;404;p30"/>
          <p:cNvSpPr txBox="1"/>
          <p:nvPr/>
        </p:nvSpPr>
        <p:spPr>
          <a:xfrm>
            <a:off x="-73742" y="1503935"/>
            <a:ext cx="14327988" cy="7971413"/>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Customer Engagement :</a:t>
            </a:r>
            <a:endParaRPr sz="3200">
              <a:solidFill>
                <a:srgbClr val="632423"/>
              </a:solidFill>
              <a:latin typeface="Calibri"/>
              <a:ea typeface="Calibri"/>
              <a:cs typeface="Calibri"/>
              <a:sym typeface="Calibri"/>
            </a:endParaRPr>
          </a:p>
          <a:p>
            <a:pPr indent="0" lvl="5" marL="2286000" marR="0" rtl="0" algn="l">
              <a:spcBef>
                <a:spcPts val="0"/>
              </a:spcBef>
              <a:spcAft>
                <a:spcPts val="0"/>
              </a:spcAft>
              <a:buNone/>
            </a:pPr>
            <a:r>
              <a:rPr b="0" i="0" lang="en-US" sz="3200" u="none" cap="none" strike="noStrike">
                <a:solidFill>
                  <a:srgbClr val="632423"/>
                </a:solidFill>
                <a:latin typeface="Calibri"/>
                <a:ea typeface="Calibri"/>
                <a:cs typeface="Calibri"/>
                <a:sym typeface="Calibri"/>
              </a:rPr>
              <a:t>- 24/7 multilingual support (Website, App)</a:t>
            </a:r>
            <a:endParaRPr/>
          </a:p>
          <a:p>
            <a:pPr indent="0" lvl="5" marL="2286000" marR="0" rtl="0" algn="l">
              <a:spcBef>
                <a:spcPts val="0"/>
              </a:spcBef>
              <a:spcAft>
                <a:spcPts val="0"/>
              </a:spcAft>
              <a:buNone/>
            </a:pPr>
            <a:r>
              <a:rPr b="0" i="0" lang="en-US" sz="3200" u="none" cap="none" strike="noStrike">
                <a:solidFill>
                  <a:srgbClr val="632423"/>
                </a:solidFill>
                <a:latin typeface="Calibri"/>
                <a:ea typeface="Calibri"/>
                <a:cs typeface="Calibri"/>
                <a:sym typeface="Calibri"/>
              </a:rPr>
              <a:t>- Handles FAQs: gold rates, store info, new collections</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Trust &amp; Transparency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rPr lang="en-US" sz="3200">
                <a:solidFill>
                  <a:srgbClr val="632423"/>
                </a:solidFill>
                <a:latin typeface="Calibri"/>
                <a:ea typeface="Calibri"/>
                <a:cs typeface="Calibri"/>
                <a:sym typeface="Calibri"/>
              </a:rPr>
              <a:t>		     - Provides hallmarking, certification &amp; exchange policy info</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Analytics &amp; Insights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rPr lang="en-US" sz="3200">
                <a:solidFill>
                  <a:srgbClr val="632423"/>
                </a:solidFill>
                <a:latin typeface="Calibri"/>
                <a:ea typeface="Calibri"/>
                <a:cs typeface="Calibri"/>
                <a:sym typeface="Calibri"/>
              </a:rPr>
              <a:t>		     - Tracks customer intents &amp; FAQs → better campaigns &amp; inventory</a:t>
            </a:r>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 :</a:t>
            </a:r>
            <a:br>
              <a:rPr lang="en-US" sz="3200">
                <a:solidFill>
                  <a:srgbClr val="632423"/>
                </a:solidFill>
                <a:latin typeface="Calibri"/>
                <a:ea typeface="Calibri"/>
                <a:cs typeface="Calibri"/>
                <a:sym typeface="Calibri"/>
              </a:rPr>
            </a:br>
            <a:r>
              <a:rPr lang="en-US" sz="3200">
                <a:solidFill>
                  <a:srgbClr val="632423"/>
                </a:solidFill>
                <a:latin typeface="Calibri"/>
                <a:ea typeface="Calibri"/>
                <a:cs typeface="Calibri"/>
                <a:sym typeface="Calibri"/>
              </a:rPr>
              <a:t>		     - Rasa chatbot = </a:t>
            </a:r>
            <a:r>
              <a:rPr b="1" lang="en-US" sz="3200">
                <a:solidFill>
                  <a:srgbClr val="632423"/>
                </a:solidFill>
                <a:latin typeface="Calibri"/>
                <a:ea typeface="Calibri"/>
                <a:cs typeface="Calibri"/>
                <a:sym typeface="Calibri"/>
              </a:rPr>
              <a:t>Enhanced CX + Higher Sales + Stronger Loyalty</a:t>
            </a:r>
            <a:br>
              <a:rPr lang="en-US" sz="3200">
                <a:solidFill>
                  <a:srgbClr val="632423"/>
                </a:solidFill>
                <a:latin typeface="Calibri"/>
                <a:ea typeface="Calibri"/>
                <a:cs typeface="Calibri"/>
                <a:sym typeface="Calibri"/>
              </a:rPr>
            </a:br>
            <a:r>
              <a:rPr lang="en-US" sz="3200">
                <a:solidFill>
                  <a:srgbClr val="632423"/>
                </a:solidFill>
                <a:latin typeface="Calibri"/>
                <a:ea typeface="Calibri"/>
                <a:cs typeface="Calibri"/>
                <a:sym typeface="Calibri"/>
              </a:rPr>
              <a:t>		     - Acts as a </a:t>
            </a:r>
            <a:r>
              <a:rPr b="1" lang="en-US" sz="3200">
                <a:solidFill>
                  <a:srgbClr val="632423"/>
                </a:solidFill>
                <a:latin typeface="Calibri"/>
                <a:ea typeface="Calibri"/>
                <a:cs typeface="Calibri"/>
                <a:sym typeface="Calibri"/>
              </a:rPr>
              <a:t>digital assistant</a:t>
            </a:r>
            <a:r>
              <a:rPr lang="en-US" sz="3200">
                <a:solidFill>
                  <a:srgbClr val="632423"/>
                </a:solidFill>
                <a:latin typeface="Calibri"/>
                <a:ea typeface="Calibri"/>
                <a:cs typeface="Calibri"/>
                <a:sym typeface="Calibri"/>
              </a:rPr>
              <a:t>, freeing staff to focus on premium buyers.</a:t>
            </a:r>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a:p>
            <a:pPr indent="-457200" lvl="0" marL="45720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Proof:</a:t>
            </a:r>
            <a:endParaRPr/>
          </a:p>
          <a:p>
            <a:pPr indent="-457200" lvl="0" marL="457200" marR="0" rtl="0" algn="ctr">
              <a:spcBef>
                <a:spcPts val="0"/>
              </a:spcBef>
              <a:spcAft>
                <a:spcPts val="0"/>
              </a:spcAft>
              <a:buClr>
                <a:srgbClr val="632423"/>
              </a:buClr>
              <a:buSzPts val="3200"/>
              <a:buFont typeface="Calibri"/>
              <a:buChar char="-"/>
            </a:pPr>
            <a:r>
              <a:rPr lang="en-US" sz="3200" u="sng">
                <a:solidFill>
                  <a:srgbClr val="632423"/>
                </a:solidFill>
                <a:latin typeface="Calibri"/>
                <a:ea typeface="Calibri"/>
                <a:cs typeface="Calibri"/>
                <a:sym typeface="Calibri"/>
                <a:hlinkClick r:id="rId4">
                  <a:extLst>
                    <a:ext uri="{A12FA001-AC4F-418D-AE19-62706E023703}">
                      <ahyp:hlinkClr val="tx"/>
                    </a:ext>
                  </a:extLst>
                </a:hlinkClick>
              </a:rPr>
              <a:t>Tanishq Utsaah campaign with Meta: 75K+ messages exchanged</a:t>
            </a:r>
            <a:endParaRPr sz="3200">
              <a:solidFill>
                <a:srgbClr val="632423"/>
              </a:solidFill>
              <a:latin typeface="Calibri"/>
              <a:ea typeface="Calibri"/>
              <a:cs typeface="Calibri"/>
              <a:sym typeface="Calibri"/>
            </a:endParaRPr>
          </a:p>
          <a:p>
            <a:pPr indent="0" lvl="0" marL="0" marR="0" rtl="0" algn="ctr">
              <a:spcBef>
                <a:spcPts val="0"/>
              </a:spcBef>
              <a:spcAft>
                <a:spcPts val="0"/>
              </a:spcAft>
              <a:buNone/>
            </a:pPr>
            <a:r>
              <a:rPr lang="en-US" sz="3200" u="sng">
                <a:solidFill>
                  <a:srgbClr val="632423"/>
                </a:solidFill>
                <a:latin typeface="Calibri"/>
                <a:ea typeface="Calibri"/>
                <a:cs typeface="Calibri"/>
                <a:sym typeface="Calibri"/>
                <a:hlinkClick r:id="rId5">
                  <a:extLst>
                    <a:ext uri="{A12FA001-AC4F-418D-AE19-62706E023703}">
                      <ahyp:hlinkClr val="tx"/>
                    </a:ext>
                  </a:extLst>
                </a:hlinkClick>
              </a:rPr>
              <a:t>- CaratLane &amp; Kalyan Jewellers use AI chatbots for sales uplift</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a:p>
            <a:pPr indent="0" lvl="0" marL="0" marR="0" rtl="0" algn="just">
              <a:spcBef>
                <a:spcPts val="0"/>
              </a:spcBef>
              <a:spcAft>
                <a:spcPts val="0"/>
              </a:spcAft>
              <a:buNone/>
            </a:pPr>
            <a:r>
              <a:t/>
            </a:r>
            <a:endParaRPr sz="3200">
              <a:solidFill>
                <a:srgbClr val="632423"/>
              </a:solidFill>
              <a:latin typeface="Calibri"/>
              <a:ea typeface="Calibri"/>
              <a:cs typeface="Calibri"/>
              <a:sym typeface="Calibri"/>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408" name="Shape 408"/>
        <p:cNvGrpSpPr/>
        <p:nvPr/>
      </p:nvGrpSpPr>
      <p:grpSpPr>
        <a:xfrm>
          <a:off x="0" y="0"/>
          <a:ext cx="0" cy="0"/>
          <a:chOff x="0" y="0"/>
          <a:chExt cx="0" cy="0"/>
        </a:xfrm>
      </p:grpSpPr>
      <p:sp>
        <p:nvSpPr>
          <p:cNvPr id="409" name="Google Shape;409;p31"/>
          <p:cNvSpPr txBox="1"/>
          <p:nvPr/>
        </p:nvSpPr>
        <p:spPr>
          <a:xfrm>
            <a:off x="676682" y="204405"/>
            <a:ext cx="102108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632423"/>
                </a:solidFill>
                <a:latin typeface="Calibri"/>
                <a:ea typeface="Calibri"/>
                <a:cs typeface="Calibri"/>
                <a:sym typeface="Calibri"/>
              </a:rPr>
              <a:t>Chatbot UI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p:txBody>
      </p:sp>
      <p:grpSp>
        <p:nvGrpSpPr>
          <p:cNvPr id="410" name="Google Shape;410;p31"/>
          <p:cNvGrpSpPr/>
          <p:nvPr/>
        </p:nvGrpSpPr>
        <p:grpSpPr>
          <a:xfrm>
            <a:off x="2438403" y="989235"/>
            <a:ext cx="15410257" cy="10286999"/>
            <a:chOff x="-66746" y="-359068"/>
            <a:chExt cx="1985570" cy="3068401"/>
          </a:xfrm>
        </p:grpSpPr>
        <p:sp>
          <p:nvSpPr>
            <p:cNvPr id="411" name="Google Shape;411;p31"/>
            <p:cNvSpPr/>
            <p:nvPr/>
          </p:nvSpPr>
          <p:spPr>
            <a:xfrm>
              <a:off x="-66746" y="-359068"/>
              <a:ext cx="1883985"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412" name="Google Shape;412;p31"/>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3" name="Google Shape;413;p31"/>
          <p:cNvSpPr/>
          <p:nvPr/>
        </p:nvSpPr>
        <p:spPr>
          <a:xfrm rot="-3126063">
            <a:off x="5208705" y="174481"/>
            <a:ext cx="8759320" cy="12075771"/>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14" name="Google Shape;414;p31"/>
          <p:cNvPicPr preferRelativeResize="0"/>
          <p:nvPr/>
        </p:nvPicPr>
        <p:blipFill rotWithShape="1">
          <a:blip r:embed="rId4">
            <a:alphaModFix/>
          </a:blip>
          <a:srcRect b="0" l="0" r="0" t="0"/>
          <a:stretch/>
        </p:blipFill>
        <p:spPr>
          <a:xfrm>
            <a:off x="2657958" y="1187954"/>
            <a:ext cx="14182731" cy="8685763"/>
          </a:xfrm>
          <a:prstGeom prst="rect">
            <a:avLst/>
          </a:prstGeom>
          <a:noFill/>
          <a:ln>
            <a:noFill/>
          </a:ln>
        </p:spPr>
      </p:pic>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418" name="Shape 418"/>
        <p:cNvGrpSpPr/>
        <p:nvPr/>
      </p:nvGrpSpPr>
      <p:grpSpPr>
        <a:xfrm>
          <a:off x="0" y="0"/>
          <a:ext cx="0" cy="0"/>
          <a:chOff x="0" y="0"/>
          <a:chExt cx="0" cy="0"/>
        </a:xfrm>
      </p:grpSpPr>
      <p:grpSp>
        <p:nvGrpSpPr>
          <p:cNvPr id="419" name="Google Shape;419;p32"/>
          <p:cNvGrpSpPr/>
          <p:nvPr/>
        </p:nvGrpSpPr>
        <p:grpSpPr>
          <a:xfrm>
            <a:off x="0" y="-194345"/>
            <a:ext cx="4343400" cy="10467826"/>
            <a:chOff x="0" y="-47625"/>
            <a:chExt cx="1918824" cy="2756958"/>
          </a:xfrm>
        </p:grpSpPr>
        <p:sp>
          <p:nvSpPr>
            <p:cNvPr id="420" name="Google Shape;420;p32"/>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421" name="Google Shape;421;p32"/>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2" name="Google Shape;422;p32"/>
          <p:cNvSpPr/>
          <p:nvPr/>
        </p:nvSpPr>
        <p:spPr>
          <a:xfrm rot="2022373">
            <a:off x="-673400" y="2942680"/>
            <a:ext cx="3861402" cy="890397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32"/>
          <p:cNvSpPr txBox="1"/>
          <p:nvPr/>
        </p:nvSpPr>
        <p:spPr>
          <a:xfrm>
            <a:off x="8305800" y="0"/>
            <a:ext cx="1181099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SaaS Productization</a:t>
            </a:r>
            <a:endParaRPr/>
          </a:p>
        </p:txBody>
      </p:sp>
      <p:sp>
        <p:nvSpPr>
          <p:cNvPr id="424" name="Google Shape;424;p32"/>
          <p:cNvSpPr txBox="1"/>
          <p:nvPr/>
        </p:nvSpPr>
        <p:spPr>
          <a:xfrm>
            <a:off x="4724400" y="961430"/>
            <a:ext cx="13335000" cy="8956298"/>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AI as SaaS Modules</a:t>
            </a:r>
            <a:r>
              <a:rPr lang="en-US" sz="3200">
                <a:solidFill>
                  <a:srgbClr val="632423"/>
                </a:solidFill>
                <a:latin typeface="Calibri"/>
                <a:ea typeface="Calibri"/>
                <a:cs typeface="Calibri"/>
                <a:sym typeface="Calibri"/>
              </a:rPr>
              <a:t> – Transform predictive supply chain, dynamic pricing, AI stylist, and loyalty models into plug-and-play SaaS APIs.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Cross-Platform Integration</a:t>
            </a:r>
            <a:r>
              <a:rPr lang="en-US" sz="3200">
                <a:solidFill>
                  <a:srgbClr val="632423"/>
                </a:solidFill>
                <a:latin typeface="Calibri"/>
                <a:ea typeface="Calibri"/>
                <a:cs typeface="Calibri"/>
                <a:sym typeface="Calibri"/>
              </a:rPr>
              <a:t> – Seamless connection with Tanishq’s ERP (Oracle), CRM (Salesforce/Mo-Engage), and digital channels.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AR/Voice Extensions</a:t>
            </a:r>
            <a:r>
              <a:rPr lang="en-US" sz="3200">
                <a:solidFill>
                  <a:srgbClr val="632423"/>
                </a:solidFill>
                <a:latin typeface="Calibri"/>
                <a:ea typeface="Calibri"/>
                <a:cs typeface="Calibri"/>
                <a:sym typeface="Calibri"/>
              </a:rPr>
              <a:t> – Deploy AR stylist and Voice AI assistants as cloud-based microservices for web and app.</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Scalable Cloud Architecture</a:t>
            </a:r>
            <a:r>
              <a:rPr lang="en-US" sz="3200">
                <a:solidFill>
                  <a:srgbClr val="632423"/>
                </a:solidFill>
                <a:latin typeface="Calibri"/>
                <a:ea typeface="Calibri"/>
                <a:cs typeface="Calibri"/>
                <a:sym typeface="Calibri"/>
              </a:rPr>
              <a:t> – Modular SaaS design ensures easy rollout across 400+ stores and international markets.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Unified Intelligence Hub</a:t>
            </a:r>
            <a:r>
              <a:rPr lang="en-US" sz="3200">
                <a:solidFill>
                  <a:srgbClr val="632423"/>
                </a:solidFill>
                <a:latin typeface="Calibri"/>
                <a:ea typeface="Calibri"/>
                <a:cs typeface="Calibri"/>
                <a:sym typeface="Calibri"/>
              </a:rPr>
              <a:t> – Centralized SaaS dashboards combining video analytics, store benchmarking, and seasonal demand forecasts.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Faster Innovation Cycles</a:t>
            </a:r>
            <a:r>
              <a:rPr lang="en-US" sz="3200">
                <a:solidFill>
                  <a:srgbClr val="632423"/>
                </a:solidFill>
                <a:latin typeface="Calibri"/>
                <a:ea typeface="Calibri"/>
                <a:cs typeface="Calibri"/>
                <a:sym typeface="Calibri"/>
              </a:rPr>
              <a:t> – SaaS delivery enables quick updates, new feature rollouts, and experimentation with minimal IT overhead.</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Cost &amp; Efficiency Gains</a:t>
            </a:r>
            <a:r>
              <a:rPr lang="en-US" sz="3200">
                <a:solidFill>
                  <a:srgbClr val="632423"/>
                </a:solidFill>
                <a:latin typeface="Calibri"/>
                <a:ea typeface="Calibri"/>
                <a:cs typeface="Calibri"/>
                <a:sym typeface="Calibri"/>
              </a:rPr>
              <a:t> – Reduces infrastructure costs while enabling predictive, real-time decision-making across the value chain.</a:t>
            </a:r>
            <a:endParaRPr/>
          </a:p>
          <a:p>
            <a:pPr indent="0" lvl="0" marL="0" marR="0" rtl="0" algn="just">
              <a:spcBef>
                <a:spcPts val="0"/>
              </a:spcBef>
              <a:spcAft>
                <a:spcPts val="0"/>
              </a:spcAft>
              <a:buNone/>
            </a:pPr>
            <a:r>
              <a:t/>
            </a:r>
            <a:endParaRPr sz="3200">
              <a:solidFill>
                <a:srgbClr val="632423"/>
              </a:solidFill>
              <a:latin typeface="Calibri"/>
              <a:ea typeface="Calibri"/>
              <a:cs typeface="Calibri"/>
              <a:sym typeface="Calibri"/>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a:t>
            </a:r>
            <a:r>
              <a:rPr lang="en-US" sz="3200">
                <a:solidFill>
                  <a:srgbClr val="632423"/>
                </a:solidFill>
                <a:latin typeface="Calibri"/>
                <a:ea typeface="Calibri"/>
                <a:cs typeface="Calibri"/>
                <a:sym typeface="Calibri"/>
              </a:rPr>
              <a:t> </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SaaS-based AI solutions unify Tanishq’s online + offline ecosystem, ensuring personalization, efficiency, and scalability across regions.</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428" name="Shape 428"/>
        <p:cNvGrpSpPr/>
        <p:nvPr/>
      </p:nvGrpSpPr>
      <p:grpSpPr>
        <a:xfrm>
          <a:off x="0" y="0"/>
          <a:ext cx="0" cy="0"/>
          <a:chOff x="0" y="0"/>
          <a:chExt cx="0" cy="0"/>
        </a:xfrm>
      </p:grpSpPr>
      <p:grpSp>
        <p:nvGrpSpPr>
          <p:cNvPr id="429" name="Google Shape;429;p33"/>
          <p:cNvGrpSpPr/>
          <p:nvPr/>
        </p:nvGrpSpPr>
        <p:grpSpPr>
          <a:xfrm>
            <a:off x="0" y="-180826"/>
            <a:ext cx="4343400" cy="10467826"/>
            <a:chOff x="0" y="-47625"/>
            <a:chExt cx="1918824" cy="2756958"/>
          </a:xfrm>
        </p:grpSpPr>
        <p:sp>
          <p:nvSpPr>
            <p:cNvPr id="430" name="Google Shape;430;p33"/>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431" name="Google Shape;431;p33"/>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2" name="Google Shape;432;p33"/>
          <p:cNvSpPr/>
          <p:nvPr/>
        </p:nvSpPr>
        <p:spPr>
          <a:xfrm rot="-1190377">
            <a:off x="481958" y="3324716"/>
            <a:ext cx="3861402" cy="890397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33"/>
          <p:cNvSpPr txBox="1"/>
          <p:nvPr/>
        </p:nvSpPr>
        <p:spPr>
          <a:xfrm>
            <a:off x="8915400" y="-99759"/>
            <a:ext cx="108204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Business Impact</a:t>
            </a:r>
            <a:endParaRPr/>
          </a:p>
        </p:txBody>
      </p:sp>
      <p:sp>
        <p:nvSpPr>
          <p:cNvPr id="434" name="Google Shape;434;p33"/>
          <p:cNvSpPr txBox="1"/>
          <p:nvPr/>
        </p:nvSpPr>
        <p:spPr>
          <a:xfrm>
            <a:off x="4478594" y="805136"/>
            <a:ext cx="13809406" cy="9787295"/>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Predictive Supply Chain Optimization</a:t>
            </a:r>
            <a:r>
              <a:rPr lang="en-US" sz="3000">
                <a:solidFill>
                  <a:srgbClr val="632423"/>
                </a:solidFill>
                <a:latin typeface="Calibri"/>
                <a:ea typeface="Calibri"/>
                <a:cs typeface="Calibri"/>
                <a:sym typeface="Calibri"/>
              </a:rPr>
              <a:t> – Minimizes dead stock, reduces shortages, and lowers logistics costs.</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AI Virtual Stylist &amp; AR/Voice Assistants</a:t>
            </a:r>
            <a:r>
              <a:rPr lang="en-US" sz="3000">
                <a:solidFill>
                  <a:srgbClr val="632423"/>
                </a:solidFill>
                <a:latin typeface="Calibri"/>
                <a:ea typeface="Calibri"/>
                <a:cs typeface="Calibri"/>
                <a:sym typeface="Calibri"/>
              </a:rPr>
              <a:t> – Drive higher conversions, cross-selling, and an inclusive luxury experience.</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Dynamic Pricing Engine</a:t>
            </a:r>
            <a:r>
              <a:rPr lang="en-US" sz="3000">
                <a:solidFill>
                  <a:srgbClr val="632423"/>
                </a:solidFill>
                <a:latin typeface="Calibri"/>
                <a:ea typeface="Calibri"/>
                <a:cs typeface="Calibri"/>
                <a:sym typeface="Calibri"/>
              </a:rPr>
              <a:t> – Real-time price optimization boosts margins while staying competitive with gold price shifts.</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Smart In-Store Video Analytics</a:t>
            </a:r>
            <a:r>
              <a:rPr lang="en-US" sz="3000">
                <a:solidFill>
                  <a:srgbClr val="632423"/>
                </a:solidFill>
                <a:latin typeface="Calibri"/>
                <a:ea typeface="Calibri"/>
                <a:cs typeface="Calibri"/>
                <a:sym typeface="Calibri"/>
              </a:rPr>
              <a:t> – Improves merchandising, staffing, and store layouts for higher customer engagement.</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AI-Powered Loyalty &amp; CLV Prediction</a:t>
            </a:r>
            <a:r>
              <a:rPr lang="en-US" sz="3000">
                <a:solidFill>
                  <a:srgbClr val="632423"/>
                </a:solidFill>
                <a:latin typeface="Calibri"/>
                <a:ea typeface="Calibri"/>
                <a:cs typeface="Calibri"/>
                <a:sym typeface="Calibri"/>
              </a:rPr>
              <a:t> – Enhances retention, reduces churn, and increases lifetime value per customer.</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Seasonal &amp; Festival Demand Forecasting</a:t>
            </a:r>
            <a:r>
              <a:rPr lang="en-US" sz="3000">
                <a:solidFill>
                  <a:srgbClr val="632423"/>
                </a:solidFill>
                <a:latin typeface="Calibri"/>
                <a:ea typeface="Calibri"/>
                <a:cs typeface="Calibri"/>
                <a:sym typeface="Calibri"/>
              </a:rPr>
              <a:t> – Ensures availability during peak buying seasons, maximizing festive revenue.</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Store Benchmarking &amp; Workforce Optimization</a:t>
            </a:r>
            <a:r>
              <a:rPr lang="en-US" sz="3000">
                <a:solidFill>
                  <a:srgbClr val="632423"/>
                </a:solidFill>
                <a:latin typeface="Calibri"/>
                <a:ea typeface="Calibri"/>
                <a:cs typeface="Calibri"/>
                <a:sym typeface="Calibri"/>
              </a:rPr>
              <a:t> – Standardizes performance measurement and improves service quality across regions.</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Geo-Intelligence Expansion</a:t>
            </a:r>
            <a:r>
              <a:rPr lang="en-US" sz="3000">
                <a:solidFill>
                  <a:srgbClr val="632423"/>
                </a:solidFill>
                <a:latin typeface="Calibri"/>
                <a:ea typeface="Calibri"/>
                <a:cs typeface="Calibri"/>
                <a:sym typeface="Calibri"/>
              </a:rPr>
              <a:t> – Enables data-driven location strategy and hyperlocal marketing campaigns.</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Summary:</a:t>
            </a:r>
            <a:r>
              <a:rPr lang="en-US" sz="3000">
                <a:solidFill>
                  <a:srgbClr val="632423"/>
                </a:solidFill>
                <a:latin typeface="Calibri"/>
                <a:ea typeface="Calibri"/>
                <a:cs typeface="Calibri"/>
                <a:sym typeface="Calibri"/>
              </a:rPr>
              <a:t> </a:t>
            </a:r>
            <a:endParaRPr/>
          </a:p>
          <a:p>
            <a:pPr indent="0" lvl="2" marL="914400" marR="0" rtl="0" algn="just">
              <a:spcBef>
                <a:spcPts val="0"/>
              </a:spcBef>
              <a:spcAft>
                <a:spcPts val="0"/>
              </a:spcAft>
              <a:buNone/>
            </a:pPr>
            <a:r>
              <a:rPr b="0" i="0" lang="en-US" sz="3000" u="none" cap="none" strike="noStrike">
                <a:solidFill>
                  <a:srgbClr val="632423"/>
                </a:solidFill>
                <a:latin typeface="Calibri"/>
                <a:ea typeface="Calibri"/>
                <a:cs typeface="Calibri"/>
                <a:sym typeface="Calibri"/>
              </a:rPr>
              <a:t>SaaS-powered AI ensures Tanishq achieves higher profitability, customer delight, and operational agility—positioning the brand as a global leader in tech-enabled jewelry retail.</a:t>
            </a:r>
            <a:endParaRPr/>
          </a:p>
          <a:p>
            <a:pPr indent="-95250" lvl="0" marL="285750" marR="0" rtl="0" algn="l">
              <a:spcBef>
                <a:spcPts val="0"/>
              </a:spcBef>
              <a:spcAft>
                <a:spcPts val="0"/>
              </a:spcAft>
              <a:buClr>
                <a:schemeClr val="dk1"/>
              </a:buClr>
              <a:buSzPts val="3000"/>
              <a:buFont typeface="Noto Sans Symbols"/>
              <a:buNone/>
            </a:pPr>
            <a:r>
              <a:t/>
            </a:r>
            <a:endParaRPr sz="3000">
              <a:solidFill>
                <a:srgbClr val="632423"/>
              </a:solidFill>
              <a:latin typeface="Calibri"/>
              <a:ea typeface="Calibri"/>
              <a:cs typeface="Calibri"/>
              <a:sym typeface="Calibri"/>
            </a:endParaRP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438" name="Shape 438"/>
        <p:cNvGrpSpPr/>
        <p:nvPr/>
      </p:nvGrpSpPr>
      <p:grpSpPr>
        <a:xfrm>
          <a:off x="0" y="0"/>
          <a:ext cx="0" cy="0"/>
          <a:chOff x="0" y="0"/>
          <a:chExt cx="0" cy="0"/>
        </a:xfrm>
      </p:grpSpPr>
      <p:grpSp>
        <p:nvGrpSpPr>
          <p:cNvPr id="439" name="Google Shape;439;p34"/>
          <p:cNvGrpSpPr/>
          <p:nvPr/>
        </p:nvGrpSpPr>
        <p:grpSpPr>
          <a:xfrm>
            <a:off x="0" y="-194345"/>
            <a:ext cx="4343400" cy="10467826"/>
            <a:chOff x="0" y="-47625"/>
            <a:chExt cx="1918824" cy="2756958"/>
          </a:xfrm>
        </p:grpSpPr>
        <p:sp>
          <p:nvSpPr>
            <p:cNvPr id="440" name="Google Shape;440;p34"/>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441" name="Google Shape;441;p34"/>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2" name="Google Shape;442;p34"/>
          <p:cNvSpPr/>
          <p:nvPr/>
        </p:nvSpPr>
        <p:spPr>
          <a:xfrm rot="2022373">
            <a:off x="-673400" y="2942680"/>
            <a:ext cx="3861402" cy="8903973"/>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34"/>
          <p:cNvSpPr txBox="1"/>
          <p:nvPr/>
        </p:nvSpPr>
        <p:spPr>
          <a:xfrm>
            <a:off x="9142751" y="190500"/>
            <a:ext cx="1181099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Conclusion</a:t>
            </a:r>
            <a:endParaRPr/>
          </a:p>
        </p:txBody>
      </p:sp>
      <p:sp>
        <p:nvSpPr>
          <p:cNvPr id="444" name="Google Shape;444;p34"/>
          <p:cNvSpPr txBox="1"/>
          <p:nvPr/>
        </p:nvSpPr>
        <p:spPr>
          <a:xfrm>
            <a:off x="4876800" y="2772370"/>
            <a:ext cx="12649200" cy="55092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Predictive Supply Chain</a:t>
            </a:r>
            <a:r>
              <a:rPr lang="en-US" sz="3200">
                <a:solidFill>
                  <a:srgbClr val="632423"/>
                </a:solidFill>
                <a:latin typeface="Calibri"/>
                <a:ea typeface="Calibri"/>
                <a:cs typeface="Calibri"/>
                <a:sym typeface="Calibri"/>
              </a:rPr>
              <a:t> prevents stockouts &amp; reduces dead stock.</a:t>
            </a:r>
            <a:endParaRPr/>
          </a:p>
          <a:p>
            <a:pPr indent="-285750" lvl="0" marL="28575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AI Virtual Stylist &amp; Voice Assistants</a:t>
            </a:r>
            <a:r>
              <a:rPr lang="en-US" sz="3200">
                <a:solidFill>
                  <a:srgbClr val="632423"/>
                </a:solidFill>
                <a:latin typeface="Calibri"/>
                <a:ea typeface="Calibri"/>
                <a:cs typeface="Calibri"/>
                <a:sym typeface="Calibri"/>
              </a:rPr>
              <a:t> deliver personalized shopping.</a:t>
            </a:r>
            <a:endParaRPr/>
          </a:p>
          <a:p>
            <a:pPr indent="-285750" lvl="0" marL="28575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Dynamic Pricing Engine</a:t>
            </a:r>
            <a:r>
              <a:rPr lang="en-US" sz="3200">
                <a:solidFill>
                  <a:srgbClr val="632423"/>
                </a:solidFill>
                <a:latin typeface="Calibri"/>
                <a:ea typeface="Calibri"/>
                <a:cs typeface="Calibri"/>
                <a:sym typeface="Calibri"/>
              </a:rPr>
              <a:t> adapts to gold rates &amp; competitor trends.</a:t>
            </a:r>
            <a:endParaRPr/>
          </a:p>
          <a:p>
            <a:pPr indent="-285750" lvl="0" marL="28575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Smart In-Store Analytics</a:t>
            </a:r>
            <a:r>
              <a:rPr lang="en-US" sz="3200">
                <a:solidFill>
                  <a:srgbClr val="632423"/>
                </a:solidFill>
                <a:latin typeface="Calibri"/>
                <a:ea typeface="Calibri"/>
                <a:cs typeface="Calibri"/>
                <a:sym typeface="Calibri"/>
              </a:rPr>
              <a:t> improves efficiency &amp; customer service.</a:t>
            </a:r>
            <a:endParaRPr/>
          </a:p>
          <a:p>
            <a:pPr indent="-285750" lvl="0" marL="28575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AI Loyalty &amp; CLV Prediction</a:t>
            </a:r>
            <a:r>
              <a:rPr lang="en-US" sz="3200">
                <a:solidFill>
                  <a:srgbClr val="632423"/>
                </a:solidFill>
                <a:latin typeface="Calibri"/>
                <a:ea typeface="Calibri"/>
                <a:cs typeface="Calibri"/>
                <a:sym typeface="Calibri"/>
              </a:rPr>
              <a:t> boosts retention &amp; lifetime value.</a:t>
            </a:r>
            <a:endParaRPr/>
          </a:p>
          <a:p>
            <a:pPr indent="-285750" lvl="0" marL="28575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Scalability</a:t>
            </a:r>
            <a:r>
              <a:rPr lang="en-US" sz="3200">
                <a:solidFill>
                  <a:srgbClr val="632423"/>
                </a:solidFill>
                <a:latin typeface="Calibri"/>
                <a:ea typeface="Calibri"/>
                <a:cs typeface="Calibri"/>
                <a:sym typeface="Calibri"/>
              </a:rPr>
              <a:t> ensures seamless integration &amp; long-term growth.</a:t>
            </a:r>
            <a:endParaRPr/>
          </a:p>
          <a:p>
            <a:pPr indent="-285750" lvl="0" marL="285750" marR="0" rtl="0" algn="l">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a:t>
            </a:r>
            <a:r>
              <a:rPr lang="en-US" sz="3200">
                <a:solidFill>
                  <a:srgbClr val="632423"/>
                </a:solidFill>
                <a:latin typeface="Calibri"/>
                <a:ea typeface="Calibri"/>
                <a:cs typeface="Calibri"/>
                <a:sym typeface="Calibri"/>
              </a:rPr>
              <a:t> </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SaaS-powered DS/ML drives efficiency, personalization, and profitability, making Tanishq a global leader in tech-driven jewelry retail.</a:t>
            </a:r>
            <a:endParaRPr/>
          </a:p>
          <a:p>
            <a:pPr indent="-82550" lvl="0" marL="285750" marR="0" rtl="0" algn="l">
              <a:spcBef>
                <a:spcPts val="0"/>
              </a:spcBef>
              <a:spcAft>
                <a:spcPts val="0"/>
              </a:spcAft>
              <a:buClr>
                <a:schemeClr val="dk1"/>
              </a:buClr>
              <a:buSzPts val="3200"/>
              <a:buFont typeface="Noto Sans Symbols"/>
              <a:buNone/>
            </a:pPr>
            <a:r>
              <a:t/>
            </a:r>
            <a:endParaRPr sz="3200">
              <a:solidFill>
                <a:srgbClr val="632423"/>
              </a:solidFill>
              <a:latin typeface="Calibri"/>
              <a:ea typeface="Calibri"/>
              <a:cs typeface="Calibri"/>
              <a:sym typeface="Calibri"/>
            </a:endParaRPr>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8" l="-15830" r="-9669" t="-1003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35"/>
          <p:cNvSpPr txBox="1"/>
          <p:nvPr/>
        </p:nvSpPr>
        <p:spPr>
          <a:xfrm>
            <a:off x="1564073" y="5827487"/>
            <a:ext cx="15159855" cy="245717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14260">
                <a:solidFill>
                  <a:srgbClr val="604848"/>
                </a:solidFill>
                <a:latin typeface="Arial"/>
                <a:ea typeface="Arial"/>
                <a:cs typeface="Arial"/>
                <a:sym typeface="Arial"/>
              </a:rPr>
              <a:t>Thank You</a:t>
            </a:r>
            <a:endParaRPr/>
          </a:p>
        </p:txBody>
      </p:sp>
      <p:sp>
        <p:nvSpPr>
          <p:cNvPr id="451" name="Google Shape;451;p35"/>
          <p:cNvSpPr/>
          <p:nvPr/>
        </p:nvSpPr>
        <p:spPr>
          <a:xfrm>
            <a:off x="8377374" y="3391173"/>
            <a:ext cx="1533252" cy="1533252"/>
          </a:xfrm>
          <a:custGeom>
            <a:rect b="b" l="l" r="r" t="t"/>
            <a:pathLst>
              <a:path extrusionOk="0" h="1533252" w="1533252">
                <a:moveTo>
                  <a:pt x="0" y="0"/>
                </a:moveTo>
                <a:lnTo>
                  <a:pt x="1533252" y="0"/>
                </a:lnTo>
                <a:lnTo>
                  <a:pt x="1533252" y="1533252"/>
                </a:lnTo>
                <a:lnTo>
                  <a:pt x="0" y="1533252"/>
                </a:lnTo>
                <a:lnTo>
                  <a:pt x="0" y="0"/>
                </a:lnTo>
                <a:close/>
              </a:path>
            </a:pathLst>
          </a:custGeom>
          <a:blipFill rotWithShape="1">
            <a:blip r:embed="rId4">
              <a:alphaModFix/>
            </a:blip>
            <a:stretch>
              <a:fillRect b="0" l="0" r="0" t="0"/>
            </a:stretch>
          </a:blipFill>
          <a:ln>
            <a:noFill/>
          </a:ln>
        </p:spPr>
      </p:sp>
      <p:sp>
        <p:nvSpPr>
          <p:cNvPr id="452" name="Google Shape;452;p35"/>
          <p:cNvSpPr txBox="1"/>
          <p:nvPr/>
        </p:nvSpPr>
        <p:spPr>
          <a:xfrm>
            <a:off x="4237701" y="8728489"/>
            <a:ext cx="9812597" cy="468526"/>
          </a:xfrm>
          <a:prstGeom prst="rect">
            <a:avLst/>
          </a:prstGeom>
          <a:noFill/>
          <a:ln>
            <a:noFill/>
          </a:ln>
        </p:spPr>
        <p:txBody>
          <a:bodyPr anchorCtr="0" anchor="t" bIns="0" lIns="0" spcFirstLastPara="1" rIns="0" wrap="square" tIns="0">
            <a:spAutoFit/>
          </a:bodyPr>
          <a:lstStyle/>
          <a:p>
            <a:pPr indent="0" lvl="0" marL="0" marR="0" rtl="0" algn="ctr">
              <a:lnSpc>
                <a:spcPct val="122468"/>
              </a:lnSpc>
              <a:spcBef>
                <a:spcPts val="0"/>
              </a:spcBef>
              <a:spcAft>
                <a:spcPts val="0"/>
              </a:spcAft>
              <a:buNone/>
            </a:pPr>
            <a:r>
              <a:rPr lang="en-US" sz="3200">
                <a:solidFill>
                  <a:srgbClr val="632423"/>
                </a:solidFill>
                <a:latin typeface="Open Sans SemiBold"/>
                <a:ea typeface="Open Sans SemiBold"/>
                <a:cs typeface="Open Sans SemiBold"/>
                <a:sym typeface="Open Sans SemiBold"/>
              </a:rPr>
              <a:t>FOR YOUR NICE ATTENTION</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126" name="Shape 126"/>
        <p:cNvGrpSpPr/>
        <p:nvPr/>
      </p:nvGrpSpPr>
      <p:grpSpPr>
        <a:xfrm>
          <a:off x="0" y="0"/>
          <a:ext cx="0" cy="0"/>
          <a:chOff x="0" y="0"/>
          <a:chExt cx="0" cy="0"/>
        </a:xfrm>
      </p:grpSpPr>
      <p:grpSp>
        <p:nvGrpSpPr>
          <p:cNvPr id="127" name="Google Shape;127;p4"/>
          <p:cNvGrpSpPr/>
          <p:nvPr/>
        </p:nvGrpSpPr>
        <p:grpSpPr>
          <a:xfrm>
            <a:off x="0" y="-180826"/>
            <a:ext cx="6400800" cy="10467826"/>
            <a:chOff x="0" y="-47625"/>
            <a:chExt cx="1918824" cy="2756958"/>
          </a:xfrm>
        </p:grpSpPr>
        <p:sp>
          <p:nvSpPr>
            <p:cNvPr id="128" name="Google Shape;128;p4"/>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129" name="Google Shape;129;p4"/>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0" name="Google Shape;130;p4"/>
          <p:cNvSpPr/>
          <p:nvPr/>
        </p:nvSpPr>
        <p:spPr>
          <a:xfrm rot="-609944">
            <a:off x="33345" y="5222658"/>
            <a:ext cx="1852437" cy="6782867"/>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4"/>
          <p:cNvSpPr/>
          <p:nvPr/>
        </p:nvSpPr>
        <p:spPr>
          <a:xfrm>
            <a:off x="1524000" y="0"/>
            <a:ext cx="4876800" cy="10401299"/>
          </a:xfrm>
          <a:custGeom>
            <a:rect b="b" l="l" r="r" t="t"/>
            <a:pathLst>
              <a:path extrusionOk="0" h="1593725" w="1531581">
                <a:moveTo>
                  <a:pt x="0" y="0"/>
                </a:moveTo>
                <a:lnTo>
                  <a:pt x="1531581" y="0"/>
                </a:lnTo>
                <a:lnTo>
                  <a:pt x="1531581" y="1593725"/>
                </a:lnTo>
                <a:lnTo>
                  <a:pt x="0" y="1593725"/>
                </a:lnTo>
                <a:close/>
              </a:path>
            </a:pathLst>
          </a:custGeom>
          <a:blipFill rotWithShape="1">
            <a:blip r:embed="rId4">
              <a:alphaModFix/>
            </a:blip>
            <a:stretch>
              <a:fillRect b="0" l="-27944" r="-2794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4"/>
          <p:cNvSpPr txBox="1"/>
          <p:nvPr/>
        </p:nvSpPr>
        <p:spPr>
          <a:xfrm>
            <a:off x="9448800" y="114300"/>
            <a:ext cx="9982200"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2. Data Science &amp; ML </a:t>
            </a:r>
            <a:endParaRPr/>
          </a:p>
        </p:txBody>
      </p:sp>
      <p:sp>
        <p:nvSpPr>
          <p:cNvPr id="133" name="Google Shape;133;p4"/>
          <p:cNvSpPr txBox="1"/>
          <p:nvPr/>
        </p:nvSpPr>
        <p:spPr>
          <a:xfrm>
            <a:off x="6705600" y="1042494"/>
            <a:ext cx="11430000" cy="8863965"/>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Predictive Supply Chain Optimization</a:t>
            </a:r>
            <a:r>
              <a:rPr lang="en-US" sz="3000">
                <a:solidFill>
                  <a:srgbClr val="632423"/>
                </a:solidFill>
                <a:latin typeface="Calibri"/>
                <a:ea typeface="Calibri"/>
                <a:cs typeface="Calibri"/>
                <a:sym typeface="Calibri"/>
              </a:rPr>
              <a:t> – AI/ML models for demand clustering, restocking, and supplier forecasting to reduce dead stock and shortages.</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AI Virtual Stylist</a:t>
            </a:r>
            <a:r>
              <a:rPr lang="en-US" sz="3000">
                <a:solidFill>
                  <a:srgbClr val="632423"/>
                </a:solidFill>
                <a:latin typeface="Calibri"/>
                <a:ea typeface="Calibri"/>
                <a:cs typeface="Calibri"/>
                <a:sym typeface="Calibri"/>
              </a:rPr>
              <a:t> – AR-powered personal shopper recommending jewelry sets based on occasion, budget, and purchase history.</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Dynamic Pricing Engine</a:t>
            </a:r>
            <a:r>
              <a:rPr lang="en-US" sz="3000">
                <a:solidFill>
                  <a:srgbClr val="632423"/>
                </a:solidFill>
                <a:latin typeface="Calibri"/>
                <a:ea typeface="Calibri"/>
                <a:cs typeface="Calibri"/>
                <a:sym typeface="Calibri"/>
              </a:rPr>
              <a:t> – Reinforcement learning models adapting to gold prices, competitor pricing, and demand elasticity.</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Smart In-Store Video Analytics</a:t>
            </a:r>
            <a:r>
              <a:rPr lang="en-US" sz="3000">
                <a:solidFill>
                  <a:srgbClr val="632423"/>
                </a:solidFill>
                <a:latin typeface="Calibri"/>
                <a:ea typeface="Calibri"/>
                <a:cs typeface="Calibri"/>
                <a:sym typeface="Calibri"/>
              </a:rPr>
              <a:t> – Computer vision to analyze footfall, dwell time, and product heatmaps for store optimization.</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Voice-Powered Assistance</a:t>
            </a:r>
            <a:r>
              <a:rPr lang="en-US" sz="3000">
                <a:solidFill>
                  <a:srgbClr val="632423"/>
                </a:solidFill>
                <a:latin typeface="Calibri"/>
                <a:ea typeface="Calibri"/>
                <a:cs typeface="Calibri"/>
                <a:sym typeface="Calibri"/>
              </a:rPr>
              <a:t> – Multilingual Voice AI (Hindi, Tamil, Bengali, English) for website, app, and kiosks.</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AI Loyalty &amp; CLV Prediction</a:t>
            </a:r>
            <a:r>
              <a:rPr lang="en-US" sz="3000">
                <a:solidFill>
                  <a:srgbClr val="632423"/>
                </a:solidFill>
                <a:latin typeface="Calibri"/>
                <a:ea typeface="Calibri"/>
                <a:cs typeface="Calibri"/>
                <a:sym typeface="Calibri"/>
              </a:rPr>
              <a:t> – ML models predicting churn, lifetime value, and personalizing loyalty offers.</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Seasonal &amp; Festival Demand Forecasting</a:t>
            </a:r>
            <a:r>
              <a:rPr lang="en-US" sz="3000">
                <a:solidFill>
                  <a:srgbClr val="632423"/>
                </a:solidFill>
                <a:latin typeface="Calibri"/>
                <a:ea typeface="Calibri"/>
                <a:cs typeface="Calibri"/>
                <a:sym typeface="Calibri"/>
              </a:rPr>
              <a:t> – LSTM/Prophet forecasting to anticipate festive/wedding peaks.</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Store Performance Benchmarking</a:t>
            </a:r>
            <a:r>
              <a:rPr lang="en-US" sz="3000">
                <a:solidFill>
                  <a:srgbClr val="632423"/>
                </a:solidFill>
                <a:latin typeface="Calibri"/>
                <a:ea typeface="Calibri"/>
                <a:cs typeface="Calibri"/>
                <a:sym typeface="Calibri"/>
              </a:rPr>
              <a:t> – AI dashboards comparing store KPIs across regions and predicting underperformers.</a:t>
            </a:r>
            <a:endParaRPr/>
          </a:p>
          <a:p>
            <a:pPr indent="-457200" lvl="0" marL="457200" marR="0" rtl="0" algn="just">
              <a:spcBef>
                <a:spcPts val="0"/>
              </a:spcBef>
              <a:spcAft>
                <a:spcPts val="0"/>
              </a:spcAft>
              <a:buClr>
                <a:srgbClr val="632423"/>
              </a:buClr>
              <a:buSzPts val="3000"/>
              <a:buFont typeface="Noto Sans Symbols"/>
              <a:buChar char="⮚"/>
            </a:pPr>
            <a:r>
              <a:rPr b="1" lang="en-US" sz="3000">
                <a:solidFill>
                  <a:srgbClr val="632423"/>
                </a:solidFill>
                <a:latin typeface="Calibri"/>
                <a:ea typeface="Calibri"/>
                <a:cs typeface="Calibri"/>
                <a:sym typeface="Calibri"/>
              </a:rPr>
              <a:t>Geo-Intelligence Expansion</a:t>
            </a:r>
            <a:r>
              <a:rPr lang="en-US" sz="3000">
                <a:solidFill>
                  <a:srgbClr val="632423"/>
                </a:solidFill>
                <a:latin typeface="Calibri"/>
                <a:ea typeface="Calibri"/>
                <a:cs typeface="Calibri"/>
                <a:sym typeface="Calibri"/>
              </a:rPr>
              <a:t> – AI clustering to plan new store locations and run hyperlocal festive marketing campaigns.</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CF8F3"/>
        </a:solidFill>
      </p:bgPr>
    </p:bg>
    <p:spTree>
      <p:nvGrpSpPr>
        <p:cNvPr id="137" name="Shape 137"/>
        <p:cNvGrpSpPr/>
        <p:nvPr/>
      </p:nvGrpSpPr>
      <p:grpSpPr>
        <a:xfrm>
          <a:off x="0" y="0"/>
          <a:ext cx="0" cy="0"/>
          <a:chOff x="0" y="0"/>
          <a:chExt cx="0" cy="0"/>
        </a:xfrm>
      </p:grpSpPr>
      <p:grpSp>
        <p:nvGrpSpPr>
          <p:cNvPr id="138" name="Google Shape;138;p5"/>
          <p:cNvGrpSpPr/>
          <p:nvPr/>
        </p:nvGrpSpPr>
        <p:grpSpPr>
          <a:xfrm>
            <a:off x="13868398" y="-180826"/>
            <a:ext cx="4419601" cy="10467826"/>
            <a:chOff x="0" y="-47625"/>
            <a:chExt cx="1918824" cy="2756958"/>
          </a:xfrm>
        </p:grpSpPr>
        <p:sp>
          <p:nvSpPr>
            <p:cNvPr id="139" name="Google Shape;139;p5"/>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140" name="Google Shape;140;p5"/>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1" name="Google Shape;141;p5"/>
          <p:cNvSpPr/>
          <p:nvPr/>
        </p:nvSpPr>
        <p:spPr>
          <a:xfrm rot="-465747">
            <a:off x="14463710" y="2999514"/>
            <a:ext cx="3846979" cy="9076078"/>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5"/>
          <p:cNvSpPr txBox="1"/>
          <p:nvPr/>
        </p:nvSpPr>
        <p:spPr>
          <a:xfrm>
            <a:off x="3810000" y="774492"/>
            <a:ext cx="10210800"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200" u="sng">
                <a:solidFill>
                  <a:srgbClr val="632423"/>
                </a:solidFill>
                <a:latin typeface="Calibri"/>
                <a:ea typeface="Calibri"/>
                <a:cs typeface="Calibri"/>
                <a:sym typeface="Calibri"/>
                <a:hlinkClick r:id="rId4">
                  <a:extLst>
                    <a:ext uri="{A12FA001-AC4F-418D-AE19-62706E023703}">
                      <ahyp:hlinkClr val="tx"/>
                    </a:ext>
                  </a:extLst>
                </a:hlinkClick>
              </a:rPr>
              <a:t>Inventory Management</a:t>
            </a:r>
            <a:endParaRPr b="1" sz="5200">
              <a:solidFill>
                <a:srgbClr val="632423"/>
              </a:solidFill>
              <a:latin typeface="Calibri"/>
              <a:ea typeface="Calibri"/>
              <a:cs typeface="Calibri"/>
              <a:sym typeface="Calibri"/>
            </a:endParaRPr>
          </a:p>
        </p:txBody>
      </p:sp>
      <p:sp>
        <p:nvSpPr>
          <p:cNvPr id="143" name="Google Shape;143;p5"/>
          <p:cNvSpPr txBox="1"/>
          <p:nvPr/>
        </p:nvSpPr>
        <p:spPr>
          <a:xfrm>
            <a:off x="1600200" y="2400300"/>
            <a:ext cx="11353800" cy="6494085"/>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 </a:t>
            </a:r>
            <a:r>
              <a:rPr lang="en-US" sz="3200">
                <a:solidFill>
                  <a:srgbClr val="632423"/>
                </a:solidFill>
                <a:latin typeface="Calibri"/>
                <a:ea typeface="Calibri"/>
                <a:cs typeface="Calibri"/>
                <a:sym typeface="Calibri"/>
              </a:rPr>
              <a:t>: Overstock/understock due to demand fluctuation.</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Solution </a:t>
            </a:r>
            <a:r>
              <a:rPr lang="en-US" sz="3200">
                <a:solidFill>
                  <a:srgbClr val="632423"/>
                </a:solidFill>
                <a:latin typeface="Calibri"/>
                <a:ea typeface="Calibri"/>
                <a:cs typeface="Calibri"/>
                <a:sym typeface="Calibri"/>
              </a:rPr>
              <a:t>: Demand forecasting (Prophet, LSTM) + stock optimization.</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 </a:t>
            </a:r>
            <a:r>
              <a:rPr lang="en-US" sz="3200">
                <a:solidFill>
                  <a:srgbClr val="632423"/>
                </a:solidFill>
                <a:latin typeface="Calibri"/>
                <a:ea typeface="Calibri"/>
                <a:cs typeface="Calibri"/>
                <a:sym typeface="Calibri"/>
              </a:rPr>
              <a:t>: Forecasting API integrated with ERP.</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 </a:t>
            </a:r>
            <a:r>
              <a:rPr lang="en-US" sz="3200">
                <a:solidFill>
                  <a:srgbClr val="632423"/>
                </a:solidFill>
                <a:latin typeface="Calibri"/>
                <a:ea typeface="Calibri"/>
                <a:cs typeface="Calibri"/>
                <a:sym typeface="Calibri"/>
              </a:rPr>
              <a:t>: Lower inventory cost, higher availability.</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 : </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SaaS uses advanced forecasting models to analyze regional demand trends and automate stock distribution. By predicting store-level requirements, Tanishq can avoid excess inventory costs while ensuring products are available during peak shopping periods. This prevents revenue leakage, improves efficiency, and builds customer trust through consistent product availability.</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CF8F3"/>
        </a:solidFill>
      </p:bgPr>
    </p:bg>
    <p:spTree>
      <p:nvGrpSpPr>
        <p:cNvPr id="147" name="Shape 147"/>
        <p:cNvGrpSpPr/>
        <p:nvPr/>
      </p:nvGrpSpPr>
      <p:grpSpPr>
        <a:xfrm>
          <a:off x="0" y="0"/>
          <a:ext cx="0" cy="0"/>
          <a:chOff x="0" y="0"/>
          <a:chExt cx="0" cy="0"/>
        </a:xfrm>
      </p:grpSpPr>
      <p:sp>
        <p:nvSpPr>
          <p:cNvPr id="148" name="Google Shape;148;p6"/>
          <p:cNvSpPr txBox="1"/>
          <p:nvPr/>
        </p:nvSpPr>
        <p:spPr>
          <a:xfrm>
            <a:off x="609600" y="190500"/>
            <a:ext cx="102108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632423"/>
                </a:solidFill>
                <a:latin typeface="Calibri"/>
                <a:ea typeface="Calibri"/>
                <a:cs typeface="Calibri"/>
                <a:sym typeface="Calibri"/>
              </a:rPr>
              <a:t>Inventory Management Dashboard</a:t>
            </a:r>
            <a:endParaRPr/>
          </a:p>
        </p:txBody>
      </p:sp>
      <p:grpSp>
        <p:nvGrpSpPr>
          <p:cNvPr id="149" name="Google Shape;149;p6"/>
          <p:cNvGrpSpPr/>
          <p:nvPr/>
        </p:nvGrpSpPr>
        <p:grpSpPr>
          <a:xfrm>
            <a:off x="216309" y="1028701"/>
            <a:ext cx="9156291" cy="8901142"/>
            <a:chOff x="-101585" y="-359068"/>
            <a:chExt cx="2020409" cy="3068401"/>
          </a:xfrm>
        </p:grpSpPr>
        <p:sp>
          <p:nvSpPr>
            <p:cNvPr id="150" name="Google Shape;150;p6"/>
            <p:cNvSpPr/>
            <p:nvPr/>
          </p:nvSpPr>
          <p:spPr>
            <a:xfrm>
              <a:off x="-101585" y="-359068"/>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151" name="Google Shape;151;p6"/>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2" name="Google Shape;152;p6"/>
          <p:cNvSpPr/>
          <p:nvPr/>
        </p:nvSpPr>
        <p:spPr>
          <a:xfrm rot="-2333648">
            <a:off x="1240184" y="-193487"/>
            <a:ext cx="6712145" cy="10849940"/>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3" name="Google Shape;153;p6"/>
          <p:cNvGrpSpPr/>
          <p:nvPr/>
        </p:nvGrpSpPr>
        <p:grpSpPr>
          <a:xfrm>
            <a:off x="9566787" y="2461432"/>
            <a:ext cx="8851491" cy="8458200"/>
            <a:chOff x="-101585" y="-359068"/>
            <a:chExt cx="2020409" cy="3068401"/>
          </a:xfrm>
        </p:grpSpPr>
        <p:sp>
          <p:nvSpPr>
            <p:cNvPr id="154" name="Google Shape;154;p6"/>
            <p:cNvSpPr/>
            <p:nvPr/>
          </p:nvSpPr>
          <p:spPr>
            <a:xfrm>
              <a:off x="-101585" y="-359068"/>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155" name="Google Shape;155;p6"/>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6" name="Google Shape;156;p6"/>
          <p:cNvSpPr/>
          <p:nvPr/>
        </p:nvSpPr>
        <p:spPr>
          <a:xfrm rot="-2333648">
            <a:off x="10541500" y="1347430"/>
            <a:ext cx="6724701" cy="10310020"/>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6"/>
          <p:cNvSpPr txBox="1"/>
          <p:nvPr/>
        </p:nvSpPr>
        <p:spPr>
          <a:xfrm>
            <a:off x="9573931" y="1646475"/>
            <a:ext cx="102108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632423"/>
                </a:solidFill>
                <a:latin typeface="Calibri"/>
                <a:ea typeface="Calibri"/>
                <a:cs typeface="Calibri"/>
                <a:sym typeface="Calibri"/>
              </a:rPr>
              <a:t>Demand Forecasting:</a:t>
            </a:r>
            <a:endParaRPr/>
          </a:p>
        </p:txBody>
      </p:sp>
      <p:pic>
        <p:nvPicPr>
          <p:cNvPr id="158" name="Google Shape;158;p6"/>
          <p:cNvPicPr preferRelativeResize="0"/>
          <p:nvPr/>
        </p:nvPicPr>
        <p:blipFill rotWithShape="1">
          <a:blip r:embed="rId4">
            <a:alphaModFix/>
          </a:blip>
          <a:srcRect b="0" l="0" r="0" t="0"/>
          <a:stretch/>
        </p:blipFill>
        <p:spPr>
          <a:xfrm>
            <a:off x="269433" y="1221286"/>
            <a:ext cx="8524216" cy="7427414"/>
          </a:xfrm>
          <a:prstGeom prst="rect">
            <a:avLst/>
          </a:prstGeom>
          <a:noFill/>
          <a:ln>
            <a:noFill/>
          </a:ln>
        </p:spPr>
      </p:pic>
      <p:pic>
        <p:nvPicPr>
          <p:cNvPr id="159" name="Google Shape;159;p6"/>
          <p:cNvPicPr preferRelativeResize="0"/>
          <p:nvPr/>
        </p:nvPicPr>
        <p:blipFill rotWithShape="1">
          <a:blip r:embed="rId5">
            <a:alphaModFix/>
          </a:blip>
          <a:srcRect b="0" l="0" r="0" t="0"/>
          <a:stretch/>
        </p:blipFill>
        <p:spPr>
          <a:xfrm>
            <a:off x="9738852" y="2614915"/>
            <a:ext cx="8234378" cy="7084324"/>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163" name="Shape 163"/>
        <p:cNvGrpSpPr/>
        <p:nvPr/>
      </p:nvGrpSpPr>
      <p:grpSpPr>
        <a:xfrm>
          <a:off x="0" y="0"/>
          <a:ext cx="0" cy="0"/>
          <a:chOff x="0" y="0"/>
          <a:chExt cx="0" cy="0"/>
        </a:xfrm>
      </p:grpSpPr>
      <p:grpSp>
        <p:nvGrpSpPr>
          <p:cNvPr id="164" name="Google Shape;164;p7"/>
          <p:cNvGrpSpPr/>
          <p:nvPr/>
        </p:nvGrpSpPr>
        <p:grpSpPr>
          <a:xfrm>
            <a:off x="13868398" y="-180826"/>
            <a:ext cx="4419601" cy="10467826"/>
            <a:chOff x="0" y="-47625"/>
            <a:chExt cx="1918824" cy="2756958"/>
          </a:xfrm>
        </p:grpSpPr>
        <p:sp>
          <p:nvSpPr>
            <p:cNvPr id="165" name="Google Shape;165;p7"/>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166" name="Google Shape;166;p7"/>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7" name="Google Shape;167;p7"/>
          <p:cNvSpPr/>
          <p:nvPr/>
        </p:nvSpPr>
        <p:spPr>
          <a:xfrm rot="-465747">
            <a:off x="14463710" y="2999514"/>
            <a:ext cx="3846979" cy="9076078"/>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7"/>
          <p:cNvSpPr txBox="1"/>
          <p:nvPr/>
        </p:nvSpPr>
        <p:spPr>
          <a:xfrm>
            <a:off x="2514600" y="723900"/>
            <a:ext cx="10210800"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a:solidFill>
                  <a:srgbClr val="632423"/>
                </a:solidFill>
                <a:latin typeface="Calibri"/>
                <a:ea typeface="Calibri"/>
                <a:cs typeface="Calibri"/>
                <a:sym typeface="Calibri"/>
              </a:rPr>
              <a:t>Predictive Supply Chain Optimization</a:t>
            </a:r>
            <a:endParaRPr b="1" sz="5200">
              <a:solidFill>
                <a:srgbClr val="632423"/>
              </a:solidFill>
              <a:latin typeface="Calibri"/>
              <a:ea typeface="Calibri"/>
              <a:cs typeface="Calibri"/>
              <a:sym typeface="Calibri"/>
            </a:endParaRPr>
          </a:p>
        </p:txBody>
      </p:sp>
      <p:sp>
        <p:nvSpPr>
          <p:cNvPr id="169" name="Google Shape;169;p7"/>
          <p:cNvSpPr txBox="1"/>
          <p:nvPr/>
        </p:nvSpPr>
        <p:spPr>
          <a:xfrm>
            <a:off x="228600" y="2247900"/>
            <a:ext cx="13487400" cy="5509200"/>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Problem:</a:t>
            </a:r>
            <a:r>
              <a:rPr lang="en-US" sz="3200">
                <a:solidFill>
                  <a:srgbClr val="632423"/>
                </a:solidFill>
                <a:latin typeface="Calibri"/>
                <a:ea typeface="Calibri"/>
                <a:cs typeface="Calibri"/>
                <a:sym typeface="Calibri"/>
              </a:rPr>
              <a:t> Delays &amp; mismatch in regional demand.</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DS/ML Solution:</a:t>
            </a:r>
            <a:r>
              <a:rPr lang="en-US" sz="3200">
                <a:solidFill>
                  <a:srgbClr val="632423"/>
                </a:solidFill>
                <a:latin typeface="Calibri"/>
                <a:ea typeface="Calibri"/>
                <a:cs typeface="Calibri"/>
                <a:sym typeface="Calibri"/>
              </a:rPr>
              <a:t> Predictive procurement + demand clustering.</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SaaS Offering:</a:t>
            </a:r>
            <a:r>
              <a:rPr lang="en-US" sz="3200">
                <a:solidFill>
                  <a:srgbClr val="632423"/>
                </a:solidFill>
                <a:latin typeface="Calibri"/>
                <a:ea typeface="Calibri"/>
                <a:cs typeface="Calibri"/>
                <a:sym typeface="Calibri"/>
              </a:rPr>
              <a:t> Supply chain prediction dashboard.</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Impact:</a:t>
            </a:r>
            <a:r>
              <a:rPr lang="en-US" sz="3200">
                <a:solidFill>
                  <a:srgbClr val="632423"/>
                </a:solidFill>
                <a:latin typeface="Calibri"/>
                <a:ea typeface="Calibri"/>
                <a:cs typeface="Calibri"/>
                <a:sym typeface="Calibri"/>
              </a:rPr>
              <a:t> Optimized supply, reduced dead stock, cost savings.</a:t>
            </a:r>
            <a:endParaRPr/>
          </a:p>
          <a:p>
            <a:pPr indent="-457200" lvl="0" marL="457200" marR="0" rtl="0" algn="just">
              <a:spcBef>
                <a:spcPts val="0"/>
              </a:spcBef>
              <a:spcAft>
                <a:spcPts val="0"/>
              </a:spcAft>
              <a:buClr>
                <a:srgbClr val="632423"/>
              </a:buClr>
              <a:buSzPts val="3200"/>
              <a:buFont typeface="Noto Sans Symbols"/>
              <a:buChar char="⮚"/>
            </a:pPr>
            <a:r>
              <a:rPr b="1" lang="en-US" sz="3200">
                <a:solidFill>
                  <a:srgbClr val="632423"/>
                </a:solidFill>
                <a:latin typeface="Calibri"/>
                <a:ea typeface="Calibri"/>
                <a:cs typeface="Calibri"/>
                <a:sym typeface="Calibri"/>
              </a:rPr>
              <a:t>Summary:</a:t>
            </a:r>
            <a:endParaRPr/>
          </a:p>
          <a:p>
            <a:pPr indent="0" lvl="2" marL="914400" marR="0" rtl="0" algn="just">
              <a:spcBef>
                <a:spcPts val="0"/>
              </a:spcBef>
              <a:spcAft>
                <a:spcPts val="0"/>
              </a:spcAft>
              <a:buNone/>
            </a:pPr>
            <a:r>
              <a:rPr b="0" i="0" lang="en-US" sz="3200" u="none" cap="none" strike="noStrike">
                <a:solidFill>
                  <a:srgbClr val="632423"/>
                </a:solidFill>
                <a:latin typeface="Calibri"/>
                <a:ea typeface="Calibri"/>
                <a:cs typeface="Calibri"/>
                <a:sym typeface="Calibri"/>
              </a:rPr>
              <a:t>Our SaaS predicts raw material needs and clusters demand across regions, ensuring smoother procurement and distribution. By aligning supply with real demand, Tanishq avoids overstocking in one area while preventing shortages in another. The solution reduces costs, minimizes waste, and ensures timely delivery, strengthening operational efficiency across the entire jewelry supply chain.</a:t>
            </a:r>
            <a:endParaRPr b="0" i="0" sz="3200" u="none" cap="none" strike="noStrike">
              <a:solidFill>
                <a:srgbClr val="632423"/>
              </a:solidFill>
              <a:latin typeface="Calibri"/>
              <a:ea typeface="Calibri"/>
              <a:cs typeface="Calibri"/>
              <a:sym typeface="Calibri"/>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173" name="Shape 173"/>
        <p:cNvGrpSpPr/>
        <p:nvPr/>
      </p:nvGrpSpPr>
      <p:grpSpPr>
        <a:xfrm>
          <a:off x="0" y="0"/>
          <a:ext cx="0" cy="0"/>
          <a:chOff x="0" y="0"/>
          <a:chExt cx="0" cy="0"/>
        </a:xfrm>
      </p:grpSpPr>
      <p:sp>
        <p:nvSpPr>
          <p:cNvPr id="174" name="Google Shape;174;p8"/>
          <p:cNvSpPr txBox="1"/>
          <p:nvPr/>
        </p:nvSpPr>
        <p:spPr>
          <a:xfrm>
            <a:off x="609600" y="190500"/>
            <a:ext cx="102108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632423"/>
                </a:solidFill>
                <a:latin typeface="Calibri"/>
                <a:ea typeface="Calibri"/>
                <a:cs typeface="Calibri"/>
                <a:sym typeface="Calibri"/>
              </a:rPr>
              <a:t>Supply Chain Dashboard</a:t>
            </a:r>
            <a:endParaRPr/>
          </a:p>
        </p:txBody>
      </p:sp>
      <p:grpSp>
        <p:nvGrpSpPr>
          <p:cNvPr id="175" name="Google Shape;175;p8"/>
          <p:cNvGrpSpPr/>
          <p:nvPr/>
        </p:nvGrpSpPr>
        <p:grpSpPr>
          <a:xfrm>
            <a:off x="990600" y="1114548"/>
            <a:ext cx="17766891" cy="9982199"/>
            <a:chOff x="-101585" y="-359068"/>
            <a:chExt cx="2020409" cy="3068401"/>
          </a:xfrm>
        </p:grpSpPr>
        <p:sp>
          <p:nvSpPr>
            <p:cNvPr id="176" name="Google Shape;176;p8"/>
            <p:cNvSpPr/>
            <p:nvPr/>
          </p:nvSpPr>
          <p:spPr>
            <a:xfrm>
              <a:off x="-101585" y="-359068"/>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177" name="Google Shape;177;p8"/>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8" name="Google Shape;178;p8"/>
          <p:cNvSpPr/>
          <p:nvPr/>
        </p:nvSpPr>
        <p:spPr>
          <a:xfrm rot="-2333648">
            <a:off x="5297027" y="245080"/>
            <a:ext cx="6712145" cy="10268666"/>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9" name="Google Shape;179;p8"/>
          <p:cNvPicPr preferRelativeResize="0"/>
          <p:nvPr/>
        </p:nvPicPr>
        <p:blipFill rotWithShape="1">
          <a:blip r:embed="rId4">
            <a:alphaModFix/>
          </a:blip>
          <a:srcRect b="0" l="0" r="0" t="0"/>
          <a:stretch/>
        </p:blipFill>
        <p:spPr>
          <a:xfrm>
            <a:off x="1127848" y="1239151"/>
            <a:ext cx="16599084" cy="8452219"/>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F3"/>
        </a:solidFill>
      </p:bgPr>
    </p:bg>
    <p:spTree>
      <p:nvGrpSpPr>
        <p:cNvPr id="183" name="Shape 183"/>
        <p:cNvGrpSpPr/>
        <p:nvPr/>
      </p:nvGrpSpPr>
      <p:grpSpPr>
        <a:xfrm>
          <a:off x="0" y="0"/>
          <a:ext cx="0" cy="0"/>
          <a:chOff x="0" y="0"/>
          <a:chExt cx="0" cy="0"/>
        </a:xfrm>
      </p:grpSpPr>
      <p:grpSp>
        <p:nvGrpSpPr>
          <p:cNvPr id="184" name="Google Shape;184;p9"/>
          <p:cNvGrpSpPr/>
          <p:nvPr/>
        </p:nvGrpSpPr>
        <p:grpSpPr>
          <a:xfrm>
            <a:off x="-7374" y="-180826"/>
            <a:ext cx="4426974" cy="10467826"/>
            <a:chOff x="0" y="-47625"/>
            <a:chExt cx="1918824" cy="2756958"/>
          </a:xfrm>
        </p:grpSpPr>
        <p:sp>
          <p:nvSpPr>
            <p:cNvPr id="185" name="Google Shape;185;p9"/>
            <p:cNvSpPr/>
            <p:nvPr/>
          </p:nvSpPr>
          <p:spPr>
            <a:xfrm>
              <a:off x="0" y="0"/>
              <a:ext cx="1918824" cy="2709333"/>
            </a:xfrm>
            <a:custGeom>
              <a:rect b="b" l="l" r="r" t="t"/>
              <a:pathLst>
                <a:path extrusionOk="0" h="2709333" w="1918824">
                  <a:moveTo>
                    <a:pt x="0" y="0"/>
                  </a:moveTo>
                  <a:lnTo>
                    <a:pt x="1918824" y="0"/>
                  </a:lnTo>
                  <a:lnTo>
                    <a:pt x="1918824" y="2709333"/>
                  </a:lnTo>
                  <a:lnTo>
                    <a:pt x="0" y="2709333"/>
                  </a:lnTo>
                  <a:close/>
                </a:path>
              </a:pathLst>
            </a:custGeom>
            <a:solidFill>
              <a:srgbClr val="604848"/>
            </a:solidFill>
            <a:ln>
              <a:noFill/>
            </a:ln>
          </p:spPr>
        </p:sp>
        <p:sp>
          <p:nvSpPr>
            <p:cNvPr id="186" name="Google Shape;186;p9"/>
            <p:cNvSpPr txBox="1"/>
            <p:nvPr/>
          </p:nvSpPr>
          <p:spPr>
            <a:xfrm>
              <a:off x="0" y="-47625"/>
              <a:ext cx="19188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7" name="Google Shape;187;p9"/>
          <p:cNvSpPr/>
          <p:nvPr/>
        </p:nvSpPr>
        <p:spPr>
          <a:xfrm rot="2256184">
            <a:off x="-602337" y="3012242"/>
            <a:ext cx="3846979" cy="9076078"/>
          </a:xfrm>
          <a:custGeom>
            <a:rect b="b" l="l" r="r" t="t"/>
            <a:pathLst>
              <a:path extrusionOk="0" h="6973303" w="2304096">
                <a:moveTo>
                  <a:pt x="0" y="0"/>
                </a:moveTo>
                <a:lnTo>
                  <a:pt x="2304096" y="0"/>
                </a:lnTo>
                <a:lnTo>
                  <a:pt x="2304096" y="6973304"/>
                </a:lnTo>
                <a:lnTo>
                  <a:pt x="0" y="6973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9"/>
          <p:cNvSpPr txBox="1"/>
          <p:nvPr/>
        </p:nvSpPr>
        <p:spPr>
          <a:xfrm>
            <a:off x="8077200" y="419100"/>
            <a:ext cx="105918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200" u="sng">
                <a:solidFill>
                  <a:srgbClr val="632423"/>
                </a:solidFill>
                <a:latin typeface="Calibri"/>
                <a:ea typeface="Calibri"/>
                <a:cs typeface="Calibri"/>
                <a:sym typeface="Calibri"/>
                <a:hlinkClick r:id="rId4">
                  <a:extLst>
                    <a:ext uri="{A12FA001-AC4F-418D-AE19-62706E023703}">
                      <ahyp:hlinkClr val="tx"/>
                    </a:ext>
                  </a:extLst>
                </a:hlinkClick>
              </a:rPr>
              <a:t>AI-Driven Virtual Stylist</a:t>
            </a:r>
            <a:endParaRPr sz="5200">
              <a:solidFill>
                <a:srgbClr val="632423"/>
              </a:solidFill>
              <a:latin typeface="Calibri"/>
              <a:ea typeface="Calibri"/>
              <a:cs typeface="Calibri"/>
              <a:sym typeface="Calibri"/>
            </a:endParaRPr>
          </a:p>
        </p:txBody>
      </p:sp>
      <p:sp>
        <p:nvSpPr>
          <p:cNvPr id="189" name="Google Shape;189;p9"/>
          <p:cNvSpPr txBox="1"/>
          <p:nvPr/>
        </p:nvSpPr>
        <p:spPr>
          <a:xfrm>
            <a:off x="4572000" y="1342430"/>
            <a:ext cx="13411200" cy="8771632"/>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632423"/>
              </a:buClr>
              <a:buSzPts val="2800"/>
              <a:buFont typeface="Noto Sans Symbols"/>
              <a:buChar char="⮚"/>
            </a:pPr>
            <a:r>
              <a:rPr b="1" lang="en-US" sz="2800">
                <a:solidFill>
                  <a:srgbClr val="632423"/>
                </a:solidFill>
                <a:latin typeface="Calibri"/>
                <a:ea typeface="Calibri"/>
                <a:cs typeface="Calibri"/>
                <a:sym typeface="Calibri"/>
              </a:rPr>
              <a:t>Problem : </a:t>
            </a:r>
            <a:r>
              <a:rPr lang="en-US" sz="2800">
                <a:solidFill>
                  <a:srgbClr val="632423"/>
                </a:solidFill>
                <a:latin typeface="Calibri"/>
                <a:ea typeface="Calibri"/>
                <a:cs typeface="Calibri"/>
                <a:sym typeface="Calibri"/>
              </a:rPr>
              <a:t>Personalization today is limited to basic AR try-on; it does not adapt to each customer’s unique shopping history.</a:t>
            </a:r>
            <a:endParaRPr/>
          </a:p>
          <a:p>
            <a:pPr indent="-457200" lvl="0" marL="457200" marR="0" rtl="0" algn="l">
              <a:spcBef>
                <a:spcPts val="0"/>
              </a:spcBef>
              <a:spcAft>
                <a:spcPts val="0"/>
              </a:spcAft>
              <a:buClr>
                <a:srgbClr val="632423"/>
              </a:buClr>
              <a:buSzPts val="2800"/>
              <a:buFont typeface="Noto Sans Symbols"/>
              <a:buChar char="⮚"/>
            </a:pPr>
            <a:r>
              <a:rPr b="1" lang="en-US" sz="2800">
                <a:solidFill>
                  <a:srgbClr val="632423"/>
                </a:solidFill>
                <a:latin typeface="Calibri"/>
                <a:ea typeface="Calibri"/>
                <a:cs typeface="Calibri"/>
                <a:sym typeface="Calibri"/>
              </a:rPr>
              <a:t>DS/ML Solution:</a:t>
            </a:r>
            <a:endParaRPr sz="2800">
              <a:solidFill>
                <a:srgbClr val="632423"/>
              </a:solidFill>
              <a:latin typeface="Calibri"/>
              <a:ea typeface="Calibri"/>
              <a:cs typeface="Calibri"/>
              <a:sym typeface="Calibri"/>
            </a:endParaRPr>
          </a:p>
          <a:p>
            <a:pPr indent="0" lvl="2" marL="914400" marR="0" rtl="0" algn="l">
              <a:spcBef>
                <a:spcPts val="0"/>
              </a:spcBef>
              <a:spcAft>
                <a:spcPts val="0"/>
              </a:spcAft>
              <a:buNone/>
            </a:pPr>
            <a:r>
              <a:rPr b="0" i="0" lang="en-US" sz="2800" u="none" cap="none" strike="noStrike">
                <a:solidFill>
                  <a:srgbClr val="632423"/>
                </a:solidFill>
                <a:latin typeface="Calibri"/>
                <a:ea typeface="Calibri"/>
                <a:cs typeface="Calibri"/>
                <a:sym typeface="Calibri"/>
              </a:rPr>
              <a:t>-Virtual stylist engine integrated with Tanishq CRM.</a:t>
            </a:r>
            <a:endParaRPr/>
          </a:p>
          <a:p>
            <a:pPr indent="0" lvl="2" marL="914400" marR="0" rtl="0" algn="l">
              <a:spcBef>
                <a:spcPts val="0"/>
              </a:spcBef>
              <a:spcAft>
                <a:spcPts val="0"/>
              </a:spcAft>
              <a:buNone/>
            </a:pPr>
            <a:r>
              <a:rPr b="0" i="0" lang="en-US" sz="2800" u="none" cap="none" strike="noStrike">
                <a:solidFill>
                  <a:srgbClr val="632423"/>
                </a:solidFill>
                <a:latin typeface="Calibri"/>
                <a:ea typeface="Calibri"/>
                <a:cs typeface="Calibri"/>
                <a:sym typeface="Calibri"/>
              </a:rPr>
              <a:t>-Learns from </a:t>
            </a:r>
            <a:r>
              <a:rPr b="1" i="0" lang="en-US" sz="2800" u="none" cap="none" strike="noStrike">
                <a:solidFill>
                  <a:srgbClr val="632423"/>
                </a:solidFill>
                <a:latin typeface="Calibri"/>
                <a:ea typeface="Calibri"/>
                <a:cs typeface="Calibri"/>
                <a:sym typeface="Calibri"/>
              </a:rPr>
              <a:t>past purchases, browsing patterns, and Wishlist history</a:t>
            </a:r>
            <a:r>
              <a:rPr b="0" i="0" lang="en-US" sz="2800" u="none" cap="none" strike="noStrike">
                <a:solidFill>
                  <a:srgbClr val="632423"/>
                </a:solidFill>
                <a:latin typeface="Calibri"/>
                <a:ea typeface="Calibri"/>
                <a:cs typeface="Calibri"/>
                <a:sym typeface="Calibri"/>
              </a:rPr>
              <a:t>.-</a:t>
            </a:r>
            <a:endParaRPr/>
          </a:p>
          <a:p>
            <a:pPr indent="0" lvl="2" marL="914400" marR="0" rtl="0" algn="l">
              <a:spcBef>
                <a:spcPts val="0"/>
              </a:spcBef>
              <a:spcAft>
                <a:spcPts val="0"/>
              </a:spcAft>
              <a:buNone/>
            </a:pPr>
            <a:r>
              <a:rPr b="0" i="0" lang="en-US" sz="2800" u="none" cap="none" strike="noStrike">
                <a:solidFill>
                  <a:srgbClr val="632423"/>
                </a:solidFill>
                <a:latin typeface="Calibri"/>
                <a:ea typeface="Calibri"/>
                <a:cs typeface="Calibri"/>
                <a:sym typeface="Calibri"/>
              </a:rPr>
              <a:t>-Uses recommendation algorithms (collaborative + content-based filtering) for </a:t>
            </a:r>
            <a:r>
              <a:rPr b="1" i="0" lang="en-US" sz="2800" u="none" cap="none" strike="noStrike">
                <a:solidFill>
                  <a:srgbClr val="632423"/>
                </a:solidFill>
                <a:latin typeface="Calibri"/>
                <a:ea typeface="Calibri"/>
                <a:cs typeface="Calibri"/>
                <a:sym typeface="Calibri"/>
              </a:rPr>
              <a:t>hyper-         personalized jewellery suggestions</a:t>
            </a:r>
            <a:r>
              <a:rPr b="0" i="0" lang="en-US" sz="2800" u="none" cap="none" strike="noStrike">
                <a:solidFill>
                  <a:srgbClr val="632423"/>
                </a:solidFill>
                <a:latin typeface="Calibri"/>
                <a:ea typeface="Calibri"/>
                <a:cs typeface="Calibri"/>
                <a:sym typeface="Calibri"/>
              </a:rPr>
              <a:t>.</a:t>
            </a:r>
            <a:endParaRPr/>
          </a:p>
          <a:p>
            <a:pPr indent="-457200" lvl="0" marL="457200" marR="0" rtl="0" algn="l">
              <a:spcBef>
                <a:spcPts val="0"/>
              </a:spcBef>
              <a:spcAft>
                <a:spcPts val="0"/>
              </a:spcAft>
              <a:buClr>
                <a:srgbClr val="632423"/>
              </a:buClr>
              <a:buSzPts val="2800"/>
              <a:buFont typeface="Noto Sans Symbols"/>
              <a:buChar char="⮚"/>
            </a:pPr>
            <a:r>
              <a:rPr b="1" lang="en-US" sz="2800">
                <a:solidFill>
                  <a:srgbClr val="632423"/>
                </a:solidFill>
                <a:latin typeface="Calibri"/>
                <a:ea typeface="Calibri"/>
                <a:cs typeface="Calibri"/>
                <a:sym typeface="Calibri"/>
              </a:rPr>
              <a:t>SaaS Offering:</a:t>
            </a:r>
            <a:endParaRPr sz="2800">
              <a:solidFill>
                <a:srgbClr val="632423"/>
              </a:solidFill>
              <a:latin typeface="Calibri"/>
              <a:ea typeface="Calibri"/>
              <a:cs typeface="Calibri"/>
              <a:sym typeface="Calibri"/>
            </a:endParaRPr>
          </a:p>
          <a:p>
            <a:pPr indent="0" lvl="0" marL="0" marR="0" rtl="0" algn="l">
              <a:spcBef>
                <a:spcPts val="0"/>
              </a:spcBef>
              <a:spcAft>
                <a:spcPts val="0"/>
              </a:spcAft>
              <a:buNone/>
            </a:pPr>
            <a:r>
              <a:rPr lang="en-US" sz="2800">
                <a:solidFill>
                  <a:srgbClr val="632423"/>
                </a:solidFill>
                <a:latin typeface="Calibri"/>
                <a:ea typeface="Calibri"/>
                <a:cs typeface="Calibri"/>
                <a:sym typeface="Calibri"/>
              </a:rPr>
              <a:t>	-Available on </a:t>
            </a:r>
            <a:r>
              <a:rPr b="1" lang="en-US" sz="2800">
                <a:solidFill>
                  <a:srgbClr val="632423"/>
                </a:solidFill>
                <a:latin typeface="Calibri"/>
                <a:ea typeface="Calibri"/>
                <a:cs typeface="Calibri"/>
                <a:sym typeface="Calibri"/>
              </a:rPr>
              <a:t>website, mobile app, and in-store kiosks</a:t>
            </a:r>
            <a:r>
              <a:rPr lang="en-US" sz="2800">
                <a:solidFill>
                  <a:srgbClr val="632423"/>
                </a:solidFill>
                <a:latin typeface="Calibri"/>
                <a:ea typeface="Calibri"/>
                <a:cs typeface="Calibri"/>
                <a:sym typeface="Calibri"/>
              </a:rPr>
              <a:t>.</a:t>
            </a:r>
            <a:endParaRPr/>
          </a:p>
          <a:p>
            <a:pPr indent="0" lvl="0" marL="0" marR="0" rtl="0" algn="l">
              <a:spcBef>
                <a:spcPts val="0"/>
              </a:spcBef>
              <a:spcAft>
                <a:spcPts val="0"/>
              </a:spcAft>
              <a:buNone/>
            </a:pPr>
            <a:r>
              <a:rPr lang="en-US" sz="2800">
                <a:solidFill>
                  <a:srgbClr val="632423"/>
                </a:solidFill>
                <a:latin typeface="Calibri"/>
                <a:ea typeface="Calibri"/>
                <a:cs typeface="Calibri"/>
                <a:sym typeface="Calibri"/>
              </a:rPr>
              <a:t>	-Acts as a </a:t>
            </a:r>
            <a:r>
              <a:rPr b="1" lang="en-US" sz="2800">
                <a:solidFill>
                  <a:srgbClr val="632423"/>
                </a:solidFill>
                <a:latin typeface="Calibri"/>
                <a:ea typeface="Calibri"/>
                <a:cs typeface="Calibri"/>
                <a:sym typeface="Calibri"/>
              </a:rPr>
              <a:t>24/7 jewelry consultant</a:t>
            </a:r>
            <a:r>
              <a:rPr lang="en-US" sz="2800">
                <a:solidFill>
                  <a:srgbClr val="632423"/>
                </a:solidFill>
                <a:latin typeface="Calibri"/>
                <a:ea typeface="Calibri"/>
                <a:cs typeface="Calibri"/>
                <a:sym typeface="Calibri"/>
              </a:rPr>
              <a:t>, guiding customers based on occasion, budget,  	 and style preferences.</a:t>
            </a:r>
            <a:endParaRPr/>
          </a:p>
          <a:p>
            <a:pPr indent="-457200" lvl="0" marL="457200" marR="0" rtl="0" algn="l">
              <a:spcBef>
                <a:spcPts val="0"/>
              </a:spcBef>
              <a:spcAft>
                <a:spcPts val="0"/>
              </a:spcAft>
              <a:buClr>
                <a:srgbClr val="632423"/>
              </a:buClr>
              <a:buSzPts val="2800"/>
              <a:buFont typeface="Noto Sans Symbols"/>
              <a:buChar char="⮚"/>
            </a:pPr>
            <a:r>
              <a:rPr b="1" lang="en-US" sz="2800">
                <a:solidFill>
                  <a:srgbClr val="632423"/>
                </a:solidFill>
                <a:latin typeface="Calibri"/>
                <a:ea typeface="Calibri"/>
                <a:cs typeface="Calibri"/>
                <a:sym typeface="Calibri"/>
              </a:rPr>
              <a:t>Impact:</a:t>
            </a:r>
            <a:endParaRPr sz="2800">
              <a:solidFill>
                <a:srgbClr val="632423"/>
              </a:solidFill>
              <a:latin typeface="Calibri"/>
              <a:ea typeface="Calibri"/>
              <a:cs typeface="Calibri"/>
              <a:sym typeface="Calibri"/>
            </a:endParaRPr>
          </a:p>
          <a:p>
            <a:pPr indent="0" lvl="2" marL="914400" marR="0" rtl="0" algn="l">
              <a:spcBef>
                <a:spcPts val="0"/>
              </a:spcBef>
              <a:spcAft>
                <a:spcPts val="0"/>
              </a:spcAft>
              <a:buNone/>
            </a:pPr>
            <a:r>
              <a:rPr b="1" i="0" lang="en-US" sz="2800" u="none" cap="none" strike="noStrike">
                <a:solidFill>
                  <a:srgbClr val="632423"/>
                </a:solidFill>
                <a:latin typeface="Calibri"/>
                <a:ea typeface="Calibri"/>
                <a:cs typeface="Calibri"/>
                <a:sym typeface="Calibri"/>
              </a:rPr>
              <a:t>-Higher conversions</a:t>
            </a:r>
            <a:r>
              <a:rPr b="0" i="0" lang="en-US" sz="2800" u="none" cap="none" strike="noStrike">
                <a:solidFill>
                  <a:srgbClr val="632423"/>
                </a:solidFill>
                <a:latin typeface="Calibri"/>
                <a:ea typeface="Calibri"/>
                <a:cs typeface="Calibri"/>
                <a:sym typeface="Calibri"/>
              </a:rPr>
              <a:t> through personalized suggestions.</a:t>
            </a:r>
            <a:endParaRPr/>
          </a:p>
          <a:p>
            <a:pPr indent="0" lvl="2" marL="914400" marR="0" rtl="0" algn="l">
              <a:spcBef>
                <a:spcPts val="0"/>
              </a:spcBef>
              <a:spcAft>
                <a:spcPts val="0"/>
              </a:spcAft>
              <a:buNone/>
            </a:pPr>
            <a:r>
              <a:rPr b="1" i="0" lang="en-US" sz="2800" u="none" cap="none" strike="noStrike">
                <a:solidFill>
                  <a:srgbClr val="632423"/>
                </a:solidFill>
                <a:latin typeface="Calibri"/>
                <a:ea typeface="Calibri"/>
                <a:cs typeface="Calibri"/>
                <a:sym typeface="Calibri"/>
              </a:rPr>
              <a:t>-Upselling &amp; cross-selling</a:t>
            </a:r>
            <a:r>
              <a:rPr b="0" i="0" lang="en-US" sz="2800" u="none" cap="none" strike="noStrike">
                <a:solidFill>
                  <a:srgbClr val="632423"/>
                </a:solidFill>
                <a:latin typeface="Calibri"/>
                <a:ea typeface="Calibri"/>
                <a:cs typeface="Calibri"/>
                <a:sym typeface="Calibri"/>
              </a:rPr>
              <a:t> with “Complete the Look” sets.</a:t>
            </a:r>
            <a:endParaRPr/>
          </a:p>
          <a:p>
            <a:pPr indent="0" lvl="2" marL="914400" marR="0" rtl="0" algn="l">
              <a:spcBef>
                <a:spcPts val="0"/>
              </a:spcBef>
              <a:spcAft>
                <a:spcPts val="0"/>
              </a:spcAft>
              <a:buNone/>
            </a:pPr>
            <a:r>
              <a:rPr b="1" i="0" lang="en-US" sz="2800" u="none" cap="none" strike="noStrike">
                <a:solidFill>
                  <a:srgbClr val="632423"/>
                </a:solidFill>
                <a:latin typeface="Calibri"/>
                <a:ea typeface="Calibri"/>
                <a:cs typeface="Calibri"/>
                <a:sym typeface="Calibri"/>
              </a:rPr>
              <a:t>-Luxury experience</a:t>
            </a:r>
            <a:r>
              <a:rPr b="0" i="0" lang="en-US" sz="2800" u="none" cap="none" strike="noStrike">
                <a:solidFill>
                  <a:srgbClr val="632423"/>
                </a:solidFill>
                <a:latin typeface="Calibri"/>
                <a:ea typeface="Calibri"/>
                <a:cs typeface="Calibri"/>
                <a:sym typeface="Calibri"/>
              </a:rPr>
              <a:t> with recommendations that evolve as customer data grows.</a:t>
            </a:r>
            <a:endParaRPr/>
          </a:p>
          <a:p>
            <a:pPr indent="-457200" lvl="0" marL="457200" marR="0" rtl="0" algn="just">
              <a:spcBef>
                <a:spcPts val="0"/>
              </a:spcBef>
              <a:spcAft>
                <a:spcPts val="0"/>
              </a:spcAft>
              <a:buClr>
                <a:srgbClr val="632423"/>
              </a:buClr>
              <a:buSzPts val="2800"/>
              <a:buFont typeface="Noto Sans Symbols"/>
              <a:buChar char="⮚"/>
            </a:pPr>
            <a:r>
              <a:rPr b="1" lang="en-US" sz="2800">
                <a:solidFill>
                  <a:srgbClr val="632423"/>
                </a:solidFill>
                <a:latin typeface="Calibri"/>
                <a:ea typeface="Calibri"/>
                <a:cs typeface="Calibri"/>
                <a:sym typeface="Calibri"/>
              </a:rPr>
              <a:t>Summary:</a:t>
            </a:r>
            <a:endParaRPr/>
          </a:p>
          <a:p>
            <a:pPr indent="0" lvl="0" marL="0" marR="0" rtl="0" algn="just">
              <a:spcBef>
                <a:spcPts val="0"/>
              </a:spcBef>
              <a:spcAft>
                <a:spcPts val="0"/>
              </a:spcAft>
              <a:buNone/>
            </a:pPr>
            <a:r>
              <a:rPr b="1" lang="en-US" sz="2800">
                <a:solidFill>
                  <a:srgbClr val="632423"/>
                </a:solidFill>
                <a:latin typeface="Calibri"/>
                <a:ea typeface="Calibri"/>
                <a:cs typeface="Calibri"/>
                <a:sym typeface="Calibri"/>
              </a:rPr>
              <a:t>           </a:t>
            </a:r>
            <a:r>
              <a:rPr lang="en-US" sz="2800">
                <a:solidFill>
                  <a:srgbClr val="632423"/>
                </a:solidFill>
                <a:latin typeface="Calibri"/>
                <a:ea typeface="Calibri"/>
                <a:cs typeface="Calibri"/>
                <a:sym typeface="Calibri"/>
              </a:rPr>
              <a:t>Our DS/ML-powered stylist transforms shopping into a curated journey. By analyzing 	customer purchase history and browsing behavior, it delivers </a:t>
            </a:r>
            <a:r>
              <a:rPr b="1" lang="en-US" sz="2800">
                <a:solidFill>
                  <a:srgbClr val="632423"/>
                </a:solidFill>
                <a:latin typeface="Calibri"/>
                <a:ea typeface="Calibri"/>
                <a:cs typeface="Calibri"/>
                <a:sym typeface="Calibri"/>
              </a:rPr>
              <a:t>hyper-personalized 	experiences</a:t>
            </a:r>
            <a:r>
              <a:rPr lang="en-US" sz="2800">
                <a:solidFill>
                  <a:srgbClr val="632423"/>
                </a:solidFill>
                <a:latin typeface="Calibri"/>
                <a:ea typeface="Calibri"/>
                <a:cs typeface="Calibri"/>
                <a:sym typeface="Calibri"/>
              </a:rPr>
              <a:t> that increase engagement, strengthen loyalty, and maximize sales uplift.</a:t>
            </a:r>
            <a:endParaRPr/>
          </a:p>
          <a:p>
            <a:pPr indent="0" lvl="0" marL="0" marR="0" rtl="0" algn="l">
              <a:spcBef>
                <a:spcPts val="0"/>
              </a:spcBef>
              <a:spcAft>
                <a:spcPts val="0"/>
              </a:spcAft>
              <a:buNone/>
            </a:pPr>
            <a:r>
              <a:t/>
            </a:r>
            <a:endParaRPr sz="3200">
              <a:solidFill>
                <a:srgbClr val="632423"/>
              </a:solidFill>
              <a:latin typeface="Calibri"/>
              <a:ea typeface="Calibri"/>
              <a:cs typeface="Calibri"/>
              <a:sym typeface="Calibri"/>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Darshan Sonagara</dc:creator>
</cp:coreProperties>
</file>